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autoCompressPictures="0">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36"/>
    <p:restoredTop sz="95890"/>
  </p:normalViewPr>
  <p:slideViewPr>
    <p:cSldViewPr snapToGrid="0" snapToObjects="1">
      <p:cViewPr varScale="1">
        <p:scale>
          <a:sx n="114" d="100"/>
          <a:sy n="114" d="100"/>
        </p:scale>
        <p:origin x="65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019483-098B-427B-A02D-C039141AA96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89BB420-4982-4CFE-B819-4F3433F90E5E}">
      <dgm:prSet/>
      <dgm:spPr/>
      <dgm:t>
        <a:bodyPr/>
        <a:lstStyle/>
        <a:p>
          <a:pPr>
            <a:lnSpc>
              <a:spcPct val="100000"/>
            </a:lnSpc>
          </a:pPr>
          <a:r>
            <a:rPr lang="es-ES"/>
            <a:t>Sujetos encargados de la negociación colectiva.</a:t>
          </a:r>
          <a:endParaRPr lang="en-US"/>
        </a:p>
      </dgm:t>
    </dgm:pt>
    <dgm:pt modelId="{07D9B2F1-3BA3-4040-B17A-5424579877E2}" type="parTrans" cxnId="{84395AA2-596F-47DC-A558-54D86FCFFCEA}">
      <dgm:prSet/>
      <dgm:spPr/>
      <dgm:t>
        <a:bodyPr/>
        <a:lstStyle/>
        <a:p>
          <a:endParaRPr lang="en-US"/>
        </a:p>
      </dgm:t>
    </dgm:pt>
    <dgm:pt modelId="{81FD6752-5314-4FCA-ABCF-97C8FDFB33D1}" type="sibTrans" cxnId="{84395AA2-596F-47DC-A558-54D86FCFFCEA}">
      <dgm:prSet/>
      <dgm:spPr/>
      <dgm:t>
        <a:bodyPr/>
        <a:lstStyle/>
        <a:p>
          <a:endParaRPr lang="en-US"/>
        </a:p>
      </dgm:t>
    </dgm:pt>
    <dgm:pt modelId="{9C774778-C51C-432E-A6D8-342293C85DE9}">
      <dgm:prSet/>
      <dgm:spPr/>
      <dgm:t>
        <a:bodyPr/>
        <a:lstStyle/>
        <a:p>
          <a:pPr>
            <a:lnSpc>
              <a:spcPct val="100000"/>
            </a:lnSpc>
          </a:pPr>
          <a:r>
            <a:rPr lang="es-ES"/>
            <a:t>Niveles apropiados para desarrollar la negociación colectiva.</a:t>
          </a:r>
          <a:endParaRPr lang="en-US"/>
        </a:p>
      </dgm:t>
    </dgm:pt>
    <dgm:pt modelId="{FF42FA2B-4506-4A3C-A4F7-8140836960D9}" type="parTrans" cxnId="{27FABD9E-8E99-4679-9FC4-43C97B826BD5}">
      <dgm:prSet/>
      <dgm:spPr/>
      <dgm:t>
        <a:bodyPr/>
        <a:lstStyle/>
        <a:p>
          <a:endParaRPr lang="en-US"/>
        </a:p>
      </dgm:t>
    </dgm:pt>
    <dgm:pt modelId="{9FA504B3-A715-4946-BE35-469D1907374A}" type="sibTrans" cxnId="{27FABD9E-8E99-4679-9FC4-43C97B826BD5}">
      <dgm:prSet/>
      <dgm:spPr/>
      <dgm:t>
        <a:bodyPr/>
        <a:lstStyle/>
        <a:p>
          <a:endParaRPr lang="en-US"/>
        </a:p>
      </dgm:t>
    </dgm:pt>
    <dgm:pt modelId="{2860DCD6-E0EF-4CD1-B7D9-69287F011637}">
      <dgm:prSet/>
      <dgm:spPr/>
      <dgm:t>
        <a:bodyPr/>
        <a:lstStyle/>
        <a:p>
          <a:pPr>
            <a:lnSpc>
              <a:spcPct val="100000"/>
            </a:lnSpc>
          </a:pPr>
          <a:r>
            <a:rPr lang="es-ES"/>
            <a:t>Contenidos de la negociación colectiva.</a:t>
          </a:r>
          <a:endParaRPr lang="en-US"/>
        </a:p>
      </dgm:t>
    </dgm:pt>
    <dgm:pt modelId="{AEFD3F81-2DEE-4770-B6AC-0E56ECC3A1E2}" type="parTrans" cxnId="{EA61BDFC-9E8C-4A9A-8897-6B261675322B}">
      <dgm:prSet/>
      <dgm:spPr/>
      <dgm:t>
        <a:bodyPr/>
        <a:lstStyle/>
        <a:p>
          <a:endParaRPr lang="en-US"/>
        </a:p>
      </dgm:t>
    </dgm:pt>
    <dgm:pt modelId="{F26FC468-D8E7-4893-8B21-9F3BE7258448}" type="sibTrans" cxnId="{EA61BDFC-9E8C-4A9A-8897-6B261675322B}">
      <dgm:prSet/>
      <dgm:spPr/>
      <dgm:t>
        <a:bodyPr/>
        <a:lstStyle/>
        <a:p>
          <a:endParaRPr lang="en-US"/>
        </a:p>
      </dgm:t>
    </dgm:pt>
    <dgm:pt modelId="{43B3BB2F-31F7-4360-897E-D244763F8D61}">
      <dgm:prSet/>
      <dgm:spPr/>
      <dgm:t>
        <a:bodyPr/>
        <a:lstStyle/>
        <a:p>
          <a:pPr>
            <a:lnSpc>
              <a:spcPct val="100000"/>
            </a:lnSpc>
          </a:pPr>
          <a:r>
            <a:rPr lang="es-ES"/>
            <a:t>¿Podrían aplicarse estas reglas a la negociación colectiva de los trabajadores de plataformas online?</a:t>
          </a:r>
          <a:endParaRPr lang="en-US"/>
        </a:p>
      </dgm:t>
    </dgm:pt>
    <dgm:pt modelId="{FF020679-E129-4702-B9BC-BAC5B726A311}" type="parTrans" cxnId="{710B7625-65AE-458C-8C67-127DA253A5BA}">
      <dgm:prSet/>
      <dgm:spPr/>
      <dgm:t>
        <a:bodyPr/>
        <a:lstStyle/>
        <a:p>
          <a:endParaRPr lang="en-US"/>
        </a:p>
      </dgm:t>
    </dgm:pt>
    <dgm:pt modelId="{40640330-E203-4561-AB8C-62CD5229B847}" type="sibTrans" cxnId="{710B7625-65AE-458C-8C67-127DA253A5BA}">
      <dgm:prSet/>
      <dgm:spPr/>
      <dgm:t>
        <a:bodyPr/>
        <a:lstStyle/>
        <a:p>
          <a:endParaRPr lang="en-US"/>
        </a:p>
      </dgm:t>
    </dgm:pt>
    <dgm:pt modelId="{E6F19CA2-BCBE-40B5-BD71-B5BF5EBA1AB8}" type="pres">
      <dgm:prSet presAssocID="{24019483-098B-427B-A02D-C039141AA96E}" presName="root" presStyleCnt="0">
        <dgm:presLayoutVars>
          <dgm:dir/>
          <dgm:resizeHandles val="exact"/>
        </dgm:presLayoutVars>
      </dgm:prSet>
      <dgm:spPr/>
    </dgm:pt>
    <dgm:pt modelId="{D03F30DB-3F7A-4565-9C54-D49C8B269CF9}" type="pres">
      <dgm:prSet presAssocID="{E89BB420-4982-4CFE-B819-4F3433F90E5E}" presName="compNode" presStyleCnt="0"/>
      <dgm:spPr/>
    </dgm:pt>
    <dgm:pt modelId="{36B7F19D-BFEF-4640-ADD6-1BB28B64385B}" type="pres">
      <dgm:prSet presAssocID="{E89BB420-4982-4CFE-B819-4F3433F90E5E}" presName="bgRect" presStyleLbl="bgShp" presStyleIdx="0" presStyleCnt="4"/>
      <dgm:spPr/>
    </dgm:pt>
    <dgm:pt modelId="{EAD69331-5B31-4211-B4AA-280C0518B9C9}" type="pres">
      <dgm:prSet presAssocID="{E89BB420-4982-4CFE-B819-4F3433F90E5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pretón de manos"/>
        </a:ext>
      </dgm:extLst>
    </dgm:pt>
    <dgm:pt modelId="{56926DE2-8007-47FD-B005-1F5C5E09B3E3}" type="pres">
      <dgm:prSet presAssocID="{E89BB420-4982-4CFE-B819-4F3433F90E5E}" presName="spaceRect" presStyleCnt="0"/>
      <dgm:spPr/>
    </dgm:pt>
    <dgm:pt modelId="{A748A80A-0682-4A8D-A23A-06863BBE068E}" type="pres">
      <dgm:prSet presAssocID="{E89BB420-4982-4CFE-B819-4F3433F90E5E}" presName="parTx" presStyleLbl="revTx" presStyleIdx="0" presStyleCnt="4">
        <dgm:presLayoutVars>
          <dgm:chMax val="0"/>
          <dgm:chPref val="0"/>
        </dgm:presLayoutVars>
      </dgm:prSet>
      <dgm:spPr/>
    </dgm:pt>
    <dgm:pt modelId="{1E4A3446-8627-4F73-A021-6007ABABE794}" type="pres">
      <dgm:prSet presAssocID="{81FD6752-5314-4FCA-ABCF-97C8FDFB33D1}" presName="sibTrans" presStyleCnt="0"/>
      <dgm:spPr/>
    </dgm:pt>
    <dgm:pt modelId="{4EB8D759-6CFE-48C3-81E6-872EDFADD023}" type="pres">
      <dgm:prSet presAssocID="{9C774778-C51C-432E-A6D8-342293C85DE9}" presName="compNode" presStyleCnt="0"/>
      <dgm:spPr/>
    </dgm:pt>
    <dgm:pt modelId="{2B56A368-742C-42C3-83FB-10FAF8FF090B}" type="pres">
      <dgm:prSet presAssocID="{9C774778-C51C-432E-A6D8-342293C85DE9}" presName="bgRect" presStyleLbl="bgShp" presStyleIdx="1" presStyleCnt="4"/>
      <dgm:spPr/>
    </dgm:pt>
    <dgm:pt modelId="{11F43C9B-32DA-4432-A959-8B0D7BE802F5}" type="pres">
      <dgm:prSet presAssocID="{9C774778-C51C-432E-A6D8-342293C85DE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ard Room"/>
        </a:ext>
      </dgm:extLst>
    </dgm:pt>
    <dgm:pt modelId="{2135E9B0-B979-4064-BA94-818E9CC8F9F5}" type="pres">
      <dgm:prSet presAssocID="{9C774778-C51C-432E-A6D8-342293C85DE9}" presName="spaceRect" presStyleCnt="0"/>
      <dgm:spPr/>
    </dgm:pt>
    <dgm:pt modelId="{54AA04DA-BA8E-4343-B270-AC57CCE44435}" type="pres">
      <dgm:prSet presAssocID="{9C774778-C51C-432E-A6D8-342293C85DE9}" presName="parTx" presStyleLbl="revTx" presStyleIdx="1" presStyleCnt="4">
        <dgm:presLayoutVars>
          <dgm:chMax val="0"/>
          <dgm:chPref val="0"/>
        </dgm:presLayoutVars>
      </dgm:prSet>
      <dgm:spPr/>
    </dgm:pt>
    <dgm:pt modelId="{47258F81-1812-412A-8CF2-1B3102BD108E}" type="pres">
      <dgm:prSet presAssocID="{9FA504B3-A715-4946-BE35-469D1907374A}" presName="sibTrans" presStyleCnt="0"/>
      <dgm:spPr/>
    </dgm:pt>
    <dgm:pt modelId="{B9B9F6F9-448F-4DD4-A2C9-FCF992FE606E}" type="pres">
      <dgm:prSet presAssocID="{2860DCD6-E0EF-4CD1-B7D9-69287F011637}" presName="compNode" presStyleCnt="0"/>
      <dgm:spPr/>
    </dgm:pt>
    <dgm:pt modelId="{3A848EBB-C415-4D16-A237-76C995672080}" type="pres">
      <dgm:prSet presAssocID="{2860DCD6-E0EF-4CD1-B7D9-69287F011637}" presName="bgRect" presStyleLbl="bgShp" presStyleIdx="2" presStyleCnt="4"/>
      <dgm:spPr/>
    </dgm:pt>
    <dgm:pt modelId="{50368057-DC42-4E50-AA1F-1EC59D28EFDF}" type="pres">
      <dgm:prSet presAssocID="{2860DCD6-E0EF-4CD1-B7D9-69287F01163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tract"/>
        </a:ext>
      </dgm:extLst>
    </dgm:pt>
    <dgm:pt modelId="{538B3106-3410-48DD-A770-030BC179FEC6}" type="pres">
      <dgm:prSet presAssocID="{2860DCD6-E0EF-4CD1-B7D9-69287F011637}" presName="spaceRect" presStyleCnt="0"/>
      <dgm:spPr/>
    </dgm:pt>
    <dgm:pt modelId="{BD6E3C66-DEB4-4F99-BD18-9520803E06F0}" type="pres">
      <dgm:prSet presAssocID="{2860DCD6-E0EF-4CD1-B7D9-69287F011637}" presName="parTx" presStyleLbl="revTx" presStyleIdx="2" presStyleCnt="4">
        <dgm:presLayoutVars>
          <dgm:chMax val="0"/>
          <dgm:chPref val="0"/>
        </dgm:presLayoutVars>
      </dgm:prSet>
      <dgm:spPr/>
    </dgm:pt>
    <dgm:pt modelId="{366B04A6-0CEA-4F72-94CC-9B8627A3B582}" type="pres">
      <dgm:prSet presAssocID="{F26FC468-D8E7-4893-8B21-9F3BE7258448}" presName="sibTrans" presStyleCnt="0"/>
      <dgm:spPr/>
    </dgm:pt>
    <dgm:pt modelId="{39A1D0AA-BE79-4983-A36E-8D60C13CA6C7}" type="pres">
      <dgm:prSet presAssocID="{43B3BB2F-31F7-4360-897E-D244763F8D61}" presName="compNode" presStyleCnt="0"/>
      <dgm:spPr/>
    </dgm:pt>
    <dgm:pt modelId="{401C93CC-5A21-413E-816E-0E02A7D03B80}" type="pres">
      <dgm:prSet presAssocID="{43B3BB2F-31F7-4360-897E-D244763F8D61}" presName="bgRect" presStyleLbl="bgShp" presStyleIdx="3" presStyleCnt="4"/>
      <dgm:spPr/>
    </dgm:pt>
    <dgm:pt modelId="{DF764EFE-6B28-4E76-B7D3-2F8CFBC58DCA}" type="pres">
      <dgm:prSet presAssocID="{43B3BB2F-31F7-4360-897E-D244763F8D6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eunión"/>
        </a:ext>
      </dgm:extLst>
    </dgm:pt>
    <dgm:pt modelId="{0AD0F05A-3704-4BCF-BC7F-57A4A407336D}" type="pres">
      <dgm:prSet presAssocID="{43B3BB2F-31F7-4360-897E-D244763F8D61}" presName="spaceRect" presStyleCnt="0"/>
      <dgm:spPr/>
    </dgm:pt>
    <dgm:pt modelId="{9ED67A78-95E1-4F99-844B-99EA201A1572}" type="pres">
      <dgm:prSet presAssocID="{43B3BB2F-31F7-4360-897E-D244763F8D61}" presName="parTx" presStyleLbl="revTx" presStyleIdx="3" presStyleCnt="4">
        <dgm:presLayoutVars>
          <dgm:chMax val="0"/>
          <dgm:chPref val="0"/>
        </dgm:presLayoutVars>
      </dgm:prSet>
      <dgm:spPr/>
    </dgm:pt>
  </dgm:ptLst>
  <dgm:cxnLst>
    <dgm:cxn modelId="{1DD5481A-65FD-B341-8C1D-ACE2E36370C7}" type="presOf" srcId="{E89BB420-4982-4CFE-B819-4F3433F90E5E}" destId="{A748A80A-0682-4A8D-A23A-06863BBE068E}" srcOrd="0" destOrd="0" presId="urn:microsoft.com/office/officeart/2018/2/layout/IconVerticalSolidList"/>
    <dgm:cxn modelId="{710B7625-65AE-458C-8C67-127DA253A5BA}" srcId="{24019483-098B-427B-A02D-C039141AA96E}" destId="{43B3BB2F-31F7-4360-897E-D244763F8D61}" srcOrd="3" destOrd="0" parTransId="{FF020679-E129-4702-B9BC-BAC5B726A311}" sibTransId="{40640330-E203-4561-AB8C-62CD5229B847}"/>
    <dgm:cxn modelId="{9E4B9434-A8EF-2B42-AFA3-7DE416E62E22}" type="presOf" srcId="{24019483-098B-427B-A02D-C039141AA96E}" destId="{E6F19CA2-BCBE-40B5-BD71-B5BF5EBA1AB8}" srcOrd="0" destOrd="0" presId="urn:microsoft.com/office/officeart/2018/2/layout/IconVerticalSolidList"/>
    <dgm:cxn modelId="{5BD70362-611D-3143-9DDD-A70E66B5F27A}" type="presOf" srcId="{9C774778-C51C-432E-A6D8-342293C85DE9}" destId="{54AA04DA-BA8E-4343-B270-AC57CCE44435}" srcOrd="0" destOrd="0" presId="urn:microsoft.com/office/officeart/2018/2/layout/IconVerticalSolidList"/>
    <dgm:cxn modelId="{27FABD9E-8E99-4679-9FC4-43C97B826BD5}" srcId="{24019483-098B-427B-A02D-C039141AA96E}" destId="{9C774778-C51C-432E-A6D8-342293C85DE9}" srcOrd="1" destOrd="0" parTransId="{FF42FA2B-4506-4A3C-A4F7-8140836960D9}" sibTransId="{9FA504B3-A715-4946-BE35-469D1907374A}"/>
    <dgm:cxn modelId="{84395AA2-596F-47DC-A558-54D86FCFFCEA}" srcId="{24019483-098B-427B-A02D-C039141AA96E}" destId="{E89BB420-4982-4CFE-B819-4F3433F90E5E}" srcOrd="0" destOrd="0" parTransId="{07D9B2F1-3BA3-4040-B17A-5424579877E2}" sibTransId="{81FD6752-5314-4FCA-ABCF-97C8FDFB33D1}"/>
    <dgm:cxn modelId="{003C78A8-7016-C94D-BFE8-8D16CD3533D8}" type="presOf" srcId="{2860DCD6-E0EF-4CD1-B7D9-69287F011637}" destId="{BD6E3C66-DEB4-4F99-BD18-9520803E06F0}" srcOrd="0" destOrd="0" presId="urn:microsoft.com/office/officeart/2018/2/layout/IconVerticalSolidList"/>
    <dgm:cxn modelId="{2AF8D7CB-3F68-E749-B417-344230D574EA}" type="presOf" srcId="{43B3BB2F-31F7-4360-897E-D244763F8D61}" destId="{9ED67A78-95E1-4F99-844B-99EA201A1572}" srcOrd="0" destOrd="0" presId="urn:microsoft.com/office/officeart/2018/2/layout/IconVerticalSolidList"/>
    <dgm:cxn modelId="{EA61BDFC-9E8C-4A9A-8897-6B261675322B}" srcId="{24019483-098B-427B-A02D-C039141AA96E}" destId="{2860DCD6-E0EF-4CD1-B7D9-69287F011637}" srcOrd="2" destOrd="0" parTransId="{AEFD3F81-2DEE-4770-B6AC-0E56ECC3A1E2}" sibTransId="{F26FC468-D8E7-4893-8B21-9F3BE7258448}"/>
    <dgm:cxn modelId="{911852BD-E1D9-0445-91A9-562E8E6DDD3F}" type="presParOf" srcId="{E6F19CA2-BCBE-40B5-BD71-B5BF5EBA1AB8}" destId="{D03F30DB-3F7A-4565-9C54-D49C8B269CF9}" srcOrd="0" destOrd="0" presId="urn:microsoft.com/office/officeart/2018/2/layout/IconVerticalSolidList"/>
    <dgm:cxn modelId="{F092E514-0683-8E46-AEB3-1628DB5D1739}" type="presParOf" srcId="{D03F30DB-3F7A-4565-9C54-D49C8B269CF9}" destId="{36B7F19D-BFEF-4640-ADD6-1BB28B64385B}" srcOrd="0" destOrd="0" presId="urn:microsoft.com/office/officeart/2018/2/layout/IconVerticalSolidList"/>
    <dgm:cxn modelId="{2BA8A908-7C3C-544B-90A3-19BF3F1B2EFE}" type="presParOf" srcId="{D03F30DB-3F7A-4565-9C54-D49C8B269CF9}" destId="{EAD69331-5B31-4211-B4AA-280C0518B9C9}" srcOrd="1" destOrd="0" presId="urn:microsoft.com/office/officeart/2018/2/layout/IconVerticalSolidList"/>
    <dgm:cxn modelId="{A540465B-2A51-294C-A7DC-284547CEC563}" type="presParOf" srcId="{D03F30DB-3F7A-4565-9C54-D49C8B269CF9}" destId="{56926DE2-8007-47FD-B005-1F5C5E09B3E3}" srcOrd="2" destOrd="0" presId="urn:microsoft.com/office/officeart/2018/2/layout/IconVerticalSolidList"/>
    <dgm:cxn modelId="{36C5C274-04C2-4E46-B0BF-8838EEF240EC}" type="presParOf" srcId="{D03F30DB-3F7A-4565-9C54-D49C8B269CF9}" destId="{A748A80A-0682-4A8D-A23A-06863BBE068E}" srcOrd="3" destOrd="0" presId="urn:microsoft.com/office/officeart/2018/2/layout/IconVerticalSolidList"/>
    <dgm:cxn modelId="{1F4BBD6C-A401-9245-9C11-9AA1F5FD4096}" type="presParOf" srcId="{E6F19CA2-BCBE-40B5-BD71-B5BF5EBA1AB8}" destId="{1E4A3446-8627-4F73-A021-6007ABABE794}" srcOrd="1" destOrd="0" presId="urn:microsoft.com/office/officeart/2018/2/layout/IconVerticalSolidList"/>
    <dgm:cxn modelId="{74C2DF7A-D253-2E4D-8FEB-0896A8293C7E}" type="presParOf" srcId="{E6F19CA2-BCBE-40B5-BD71-B5BF5EBA1AB8}" destId="{4EB8D759-6CFE-48C3-81E6-872EDFADD023}" srcOrd="2" destOrd="0" presId="urn:microsoft.com/office/officeart/2018/2/layout/IconVerticalSolidList"/>
    <dgm:cxn modelId="{4E5F8B86-5D81-AD47-A314-2E47A2A3F754}" type="presParOf" srcId="{4EB8D759-6CFE-48C3-81E6-872EDFADD023}" destId="{2B56A368-742C-42C3-83FB-10FAF8FF090B}" srcOrd="0" destOrd="0" presId="urn:microsoft.com/office/officeart/2018/2/layout/IconVerticalSolidList"/>
    <dgm:cxn modelId="{94F4FF06-8317-F048-B433-8E0A5023E753}" type="presParOf" srcId="{4EB8D759-6CFE-48C3-81E6-872EDFADD023}" destId="{11F43C9B-32DA-4432-A959-8B0D7BE802F5}" srcOrd="1" destOrd="0" presId="urn:microsoft.com/office/officeart/2018/2/layout/IconVerticalSolidList"/>
    <dgm:cxn modelId="{F14091E2-648E-6E4C-B86B-EA2F2EE24318}" type="presParOf" srcId="{4EB8D759-6CFE-48C3-81E6-872EDFADD023}" destId="{2135E9B0-B979-4064-BA94-818E9CC8F9F5}" srcOrd="2" destOrd="0" presId="urn:microsoft.com/office/officeart/2018/2/layout/IconVerticalSolidList"/>
    <dgm:cxn modelId="{FBF81C16-082E-194F-9E2C-0E6C5F9EF738}" type="presParOf" srcId="{4EB8D759-6CFE-48C3-81E6-872EDFADD023}" destId="{54AA04DA-BA8E-4343-B270-AC57CCE44435}" srcOrd="3" destOrd="0" presId="urn:microsoft.com/office/officeart/2018/2/layout/IconVerticalSolidList"/>
    <dgm:cxn modelId="{82F61BCC-772A-764B-99DD-303729631509}" type="presParOf" srcId="{E6F19CA2-BCBE-40B5-BD71-B5BF5EBA1AB8}" destId="{47258F81-1812-412A-8CF2-1B3102BD108E}" srcOrd="3" destOrd="0" presId="urn:microsoft.com/office/officeart/2018/2/layout/IconVerticalSolidList"/>
    <dgm:cxn modelId="{637B1B12-83DE-A44D-8F90-4E455659A204}" type="presParOf" srcId="{E6F19CA2-BCBE-40B5-BD71-B5BF5EBA1AB8}" destId="{B9B9F6F9-448F-4DD4-A2C9-FCF992FE606E}" srcOrd="4" destOrd="0" presId="urn:microsoft.com/office/officeart/2018/2/layout/IconVerticalSolidList"/>
    <dgm:cxn modelId="{87F80FAE-E1BC-1042-AB40-DF7A7C28BE4C}" type="presParOf" srcId="{B9B9F6F9-448F-4DD4-A2C9-FCF992FE606E}" destId="{3A848EBB-C415-4D16-A237-76C995672080}" srcOrd="0" destOrd="0" presId="urn:microsoft.com/office/officeart/2018/2/layout/IconVerticalSolidList"/>
    <dgm:cxn modelId="{3BF6E225-260A-8142-B05F-BF1DF3E1DFCF}" type="presParOf" srcId="{B9B9F6F9-448F-4DD4-A2C9-FCF992FE606E}" destId="{50368057-DC42-4E50-AA1F-1EC59D28EFDF}" srcOrd="1" destOrd="0" presId="urn:microsoft.com/office/officeart/2018/2/layout/IconVerticalSolidList"/>
    <dgm:cxn modelId="{3895358F-A58F-6C40-8EA1-BF20AA845030}" type="presParOf" srcId="{B9B9F6F9-448F-4DD4-A2C9-FCF992FE606E}" destId="{538B3106-3410-48DD-A770-030BC179FEC6}" srcOrd="2" destOrd="0" presId="urn:microsoft.com/office/officeart/2018/2/layout/IconVerticalSolidList"/>
    <dgm:cxn modelId="{9A476385-A81A-4940-B663-8E5FD1FD4310}" type="presParOf" srcId="{B9B9F6F9-448F-4DD4-A2C9-FCF992FE606E}" destId="{BD6E3C66-DEB4-4F99-BD18-9520803E06F0}" srcOrd="3" destOrd="0" presId="urn:microsoft.com/office/officeart/2018/2/layout/IconVerticalSolidList"/>
    <dgm:cxn modelId="{EB9C900D-6A09-D746-98CE-5DD3C53F5578}" type="presParOf" srcId="{E6F19CA2-BCBE-40B5-BD71-B5BF5EBA1AB8}" destId="{366B04A6-0CEA-4F72-94CC-9B8627A3B582}" srcOrd="5" destOrd="0" presId="urn:microsoft.com/office/officeart/2018/2/layout/IconVerticalSolidList"/>
    <dgm:cxn modelId="{26A51467-BA83-8842-A48D-CE9A98C3399F}" type="presParOf" srcId="{E6F19CA2-BCBE-40B5-BD71-B5BF5EBA1AB8}" destId="{39A1D0AA-BE79-4983-A36E-8D60C13CA6C7}" srcOrd="6" destOrd="0" presId="urn:microsoft.com/office/officeart/2018/2/layout/IconVerticalSolidList"/>
    <dgm:cxn modelId="{32F30F3E-104C-E74A-86ED-D478A86E55C1}" type="presParOf" srcId="{39A1D0AA-BE79-4983-A36E-8D60C13CA6C7}" destId="{401C93CC-5A21-413E-816E-0E02A7D03B80}" srcOrd="0" destOrd="0" presId="urn:microsoft.com/office/officeart/2018/2/layout/IconVerticalSolidList"/>
    <dgm:cxn modelId="{D320022E-3C2B-5C47-A4C6-88DA3AE94848}" type="presParOf" srcId="{39A1D0AA-BE79-4983-A36E-8D60C13CA6C7}" destId="{DF764EFE-6B28-4E76-B7D3-2F8CFBC58DCA}" srcOrd="1" destOrd="0" presId="urn:microsoft.com/office/officeart/2018/2/layout/IconVerticalSolidList"/>
    <dgm:cxn modelId="{9145CA11-A0F2-4B43-B1D3-7B355EB6171A}" type="presParOf" srcId="{39A1D0AA-BE79-4983-A36E-8D60C13CA6C7}" destId="{0AD0F05A-3704-4BCF-BC7F-57A4A407336D}" srcOrd="2" destOrd="0" presId="urn:microsoft.com/office/officeart/2018/2/layout/IconVerticalSolidList"/>
    <dgm:cxn modelId="{E56DB29B-7E8A-744D-9F2C-B829F580F342}" type="presParOf" srcId="{39A1D0AA-BE79-4983-A36E-8D60C13CA6C7}" destId="{9ED67A78-95E1-4F99-844B-99EA201A157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B7F19D-BFEF-4640-ADD6-1BB28B64385B}">
      <dsp:nvSpPr>
        <dsp:cNvPr id="0" name=""/>
        <dsp:cNvSpPr/>
      </dsp:nvSpPr>
      <dsp:spPr>
        <a:xfrm>
          <a:off x="0" y="1954"/>
          <a:ext cx="7012370" cy="9905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D69331-5B31-4211-B4AA-280C0518B9C9}">
      <dsp:nvSpPr>
        <dsp:cNvPr id="0" name=""/>
        <dsp:cNvSpPr/>
      </dsp:nvSpPr>
      <dsp:spPr>
        <a:xfrm>
          <a:off x="299648" y="224833"/>
          <a:ext cx="544815" cy="5448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748A80A-0682-4A8D-A23A-06863BBE068E}">
      <dsp:nvSpPr>
        <dsp:cNvPr id="0" name=""/>
        <dsp:cNvSpPr/>
      </dsp:nvSpPr>
      <dsp:spPr>
        <a:xfrm>
          <a:off x="1144111" y="1954"/>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33450">
            <a:lnSpc>
              <a:spcPct val="100000"/>
            </a:lnSpc>
            <a:spcBef>
              <a:spcPct val="0"/>
            </a:spcBef>
            <a:spcAft>
              <a:spcPct val="35000"/>
            </a:spcAft>
            <a:buNone/>
          </a:pPr>
          <a:r>
            <a:rPr lang="es-ES" sz="2100" kern="1200"/>
            <a:t>Sujetos encargados de la negociación colectiva.</a:t>
          </a:r>
          <a:endParaRPr lang="en-US" sz="2100" kern="1200"/>
        </a:p>
      </dsp:txBody>
      <dsp:txXfrm>
        <a:off x="1144111" y="1954"/>
        <a:ext cx="5868258" cy="990573"/>
      </dsp:txXfrm>
    </dsp:sp>
    <dsp:sp modelId="{2B56A368-742C-42C3-83FB-10FAF8FF090B}">
      <dsp:nvSpPr>
        <dsp:cNvPr id="0" name=""/>
        <dsp:cNvSpPr/>
      </dsp:nvSpPr>
      <dsp:spPr>
        <a:xfrm>
          <a:off x="0" y="1240170"/>
          <a:ext cx="7012370" cy="9905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F43C9B-32DA-4432-A959-8B0D7BE802F5}">
      <dsp:nvSpPr>
        <dsp:cNvPr id="0" name=""/>
        <dsp:cNvSpPr/>
      </dsp:nvSpPr>
      <dsp:spPr>
        <a:xfrm>
          <a:off x="299648" y="1463049"/>
          <a:ext cx="544815" cy="5448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4AA04DA-BA8E-4343-B270-AC57CCE44435}">
      <dsp:nvSpPr>
        <dsp:cNvPr id="0" name=""/>
        <dsp:cNvSpPr/>
      </dsp:nvSpPr>
      <dsp:spPr>
        <a:xfrm>
          <a:off x="1144111" y="1240170"/>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33450">
            <a:lnSpc>
              <a:spcPct val="100000"/>
            </a:lnSpc>
            <a:spcBef>
              <a:spcPct val="0"/>
            </a:spcBef>
            <a:spcAft>
              <a:spcPct val="35000"/>
            </a:spcAft>
            <a:buNone/>
          </a:pPr>
          <a:r>
            <a:rPr lang="es-ES" sz="2100" kern="1200"/>
            <a:t>Niveles apropiados para desarrollar la negociación colectiva.</a:t>
          </a:r>
          <a:endParaRPr lang="en-US" sz="2100" kern="1200"/>
        </a:p>
      </dsp:txBody>
      <dsp:txXfrm>
        <a:off x="1144111" y="1240170"/>
        <a:ext cx="5868258" cy="990573"/>
      </dsp:txXfrm>
    </dsp:sp>
    <dsp:sp modelId="{3A848EBB-C415-4D16-A237-76C995672080}">
      <dsp:nvSpPr>
        <dsp:cNvPr id="0" name=""/>
        <dsp:cNvSpPr/>
      </dsp:nvSpPr>
      <dsp:spPr>
        <a:xfrm>
          <a:off x="0" y="2478387"/>
          <a:ext cx="7012370" cy="9905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368057-DC42-4E50-AA1F-1EC59D28EFDF}">
      <dsp:nvSpPr>
        <dsp:cNvPr id="0" name=""/>
        <dsp:cNvSpPr/>
      </dsp:nvSpPr>
      <dsp:spPr>
        <a:xfrm>
          <a:off x="299648" y="2701266"/>
          <a:ext cx="544815" cy="5448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D6E3C66-DEB4-4F99-BD18-9520803E06F0}">
      <dsp:nvSpPr>
        <dsp:cNvPr id="0" name=""/>
        <dsp:cNvSpPr/>
      </dsp:nvSpPr>
      <dsp:spPr>
        <a:xfrm>
          <a:off x="1144111" y="2478387"/>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33450">
            <a:lnSpc>
              <a:spcPct val="100000"/>
            </a:lnSpc>
            <a:spcBef>
              <a:spcPct val="0"/>
            </a:spcBef>
            <a:spcAft>
              <a:spcPct val="35000"/>
            </a:spcAft>
            <a:buNone/>
          </a:pPr>
          <a:r>
            <a:rPr lang="es-ES" sz="2100" kern="1200"/>
            <a:t>Contenidos de la negociación colectiva.</a:t>
          </a:r>
          <a:endParaRPr lang="en-US" sz="2100" kern="1200"/>
        </a:p>
      </dsp:txBody>
      <dsp:txXfrm>
        <a:off x="1144111" y="2478387"/>
        <a:ext cx="5868258" cy="990573"/>
      </dsp:txXfrm>
    </dsp:sp>
    <dsp:sp modelId="{401C93CC-5A21-413E-816E-0E02A7D03B80}">
      <dsp:nvSpPr>
        <dsp:cNvPr id="0" name=""/>
        <dsp:cNvSpPr/>
      </dsp:nvSpPr>
      <dsp:spPr>
        <a:xfrm>
          <a:off x="0" y="3716603"/>
          <a:ext cx="7012370" cy="9905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764EFE-6B28-4E76-B7D3-2F8CFBC58DCA}">
      <dsp:nvSpPr>
        <dsp:cNvPr id="0" name=""/>
        <dsp:cNvSpPr/>
      </dsp:nvSpPr>
      <dsp:spPr>
        <a:xfrm>
          <a:off x="299648" y="3939482"/>
          <a:ext cx="544815" cy="54481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ED67A78-95E1-4F99-844B-99EA201A1572}">
      <dsp:nvSpPr>
        <dsp:cNvPr id="0" name=""/>
        <dsp:cNvSpPr/>
      </dsp:nvSpPr>
      <dsp:spPr>
        <a:xfrm>
          <a:off x="1144111" y="3716603"/>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33450">
            <a:lnSpc>
              <a:spcPct val="100000"/>
            </a:lnSpc>
            <a:spcBef>
              <a:spcPct val="0"/>
            </a:spcBef>
            <a:spcAft>
              <a:spcPct val="35000"/>
            </a:spcAft>
            <a:buNone/>
          </a:pPr>
          <a:r>
            <a:rPr lang="es-ES" sz="2100" kern="1200"/>
            <a:t>¿Podrían aplicarse estas reglas a la negociación colectiva de los trabajadores de plataformas online?</a:t>
          </a:r>
          <a:endParaRPr lang="en-US" sz="2100" kern="1200"/>
        </a:p>
      </dsp:txBody>
      <dsp:txXfrm>
        <a:off x="1144111" y="3716603"/>
        <a:ext cx="5868258" cy="99057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217C6C-6597-7040-87BD-218A4E3B328A}" type="datetimeFigureOut">
              <a:rPr lang="es-ES" smtClean="0"/>
              <a:t>10/7/22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A8E3B-06CE-3D4F-B47B-FF628026D6CD}" type="slidenum">
              <a:rPr lang="es-ES" smtClean="0"/>
              <a:t>‹Nº›</a:t>
            </a:fld>
            <a:endParaRPr lang="es-ES"/>
          </a:p>
        </p:txBody>
      </p:sp>
    </p:spTree>
    <p:extLst>
      <p:ext uri="{BB962C8B-B14F-4D97-AF65-F5344CB8AC3E}">
        <p14:creationId xmlns:p14="http://schemas.microsoft.com/office/powerpoint/2010/main" val="3581563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EB8D38B-C2AE-0D4D-94CC-EF6BA012426F}" type="datetime1">
              <a:rPr lang="es-ES" smtClean="0"/>
              <a:t>10/7/22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a:t>marialuz.rodriguez@uclm.es</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EC27C57-F0CF-E948-89C5-6EDBC297A7BA}" type="datetime1">
              <a:rPr lang="es-ES" smtClean="0"/>
              <a:t>10/7/22</a:t>
            </a:fld>
            <a:endParaRPr lang="en-US" dirty="0"/>
          </a:p>
        </p:txBody>
      </p:sp>
      <p:sp>
        <p:nvSpPr>
          <p:cNvPr id="5" name="Footer Placeholder 4"/>
          <p:cNvSpPr>
            <a:spLocks noGrp="1"/>
          </p:cNvSpPr>
          <p:nvPr>
            <p:ph type="ftr" sz="quarter" idx="11"/>
          </p:nvPr>
        </p:nvSpPr>
        <p:spPr/>
        <p:txBody>
          <a:bodyPr/>
          <a:lstStyle/>
          <a:p>
            <a:r>
              <a:rPr lang="en-US"/>
              <a:t>marialuz.rodriguez@uclm.es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A23C551-CD1E-6C4B-A68C-18BB093823DC}" type="datetime1">
              <a:rPr lang="es-ES" smtClean="0"/>
              <a:t>10/7/22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a:t>marialuz.rodriguez@uclm.es</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D0822E-25F0-644C-9FFA-A55235B2EC14}" type="datetime1">
              <a:rPr lang="es-ES" smtClean="0"/>
              <a:t>10/7/22</a:t>
            </a:fld>
            <a:endParaRPr lang="en-US" dirty="0"/>
          </a:p>
        </p:txBody>
      </p:sp>
      <p:sp>
        <p:nvSpPr>
          <p:cNvPr id="5" name="Footer Placeholder 4"/>
          <p:cNvSpPr>
            <a:spLocks noGrp="1"/>
          </p:cNvSpPr>
          <p:nvPr>
            <p:ph type="ftr" sz="quarter" idx="11"/>
          </p:nvPr>
        </p:nvSpPr>
        <p:spPr/>
        <p:txBody>
          <a:bodyPr/>
          <a:lstStyle/>
          <a:p>
            <a:r>
              <a:rPr lang="en-US"/>
              <a:t>marialuz.rodriguez@uclm.es</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700B267-A778-B046-9589-134E71911C46}" type="datetime1">
              <a:rPr lang="es-ES" smtClean="0"/>
              <a:t>10/7/22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marialuz.rodriguez@uclm.es</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C1DC0B9-0C97-C046-95A7-D0A283931601}" type="datetime1">
              <a:rPr lang="es-ES" smtClean="0"/>
              <a:t>10/7/22</a:t>
            </a:fld>
            <a:endParaRPr lang="en-US" dirty="0"/>
          </a:p>
        </p:txBody>
      </p:sp>
      <p:sp>
        <p:nvSpPr>
          <p:cNvPr id="6" name="Footer Placeholder 5"/>
          <p:cNvSpPr>
            <a:spLocks noGrp="1"/>
          </p:cNvSpPr>
          <p:nvPr>
            <p:ph type="ftr" sz="quarter" idx="11"/>
          </p:nvPr>
        </p:nvSpPr>
        <p:spPr/>
        <p:txBody>
          <a:bodyPr/>
          <a:lstStyle/>
          <a:p>
            <a:r>
              <a:rPr lang="en-US"/>
              <a:t>marialuz.rodriguez@uclm.es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729E936-E8BC-4843-9E76-F14E56620743}" type="datetime1">
              <a:rPr lang="es-ES" smtClean="0"/>
              <a:t>10/7/22</a:t>
            </a:fld>
            <a:endParaRPr lang="en-US" dirty="0"/>
          </a:p>
        </p:txBody>
      </p:sp>
      <p:sp>
        <p:nvSpPr>
          <p:cNvPr id="8" name="Footer Placeholder 7"/>
          <p:cNvSpPr>
            <a:spLocks noGrp="1"/>
          </p:cNvSpPr>
          <p:nvPr>
            <p:ph type="ftr" sz="quarter" idx="11"/>
          </p:nvPr>
        </p:nvSpPr>
        <p:spPr/>
        <p:txBody>
          <a:bodyPr/>
          <a:lstStyle/>
          <a:p>
            <a:r>
              <a:rPr lang="en-US"/>
              <a:t>marialuz.rodriguez@uclm.es</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A0FA22D-4CAB-6B41-8977-E0E4A7ABD0BC}" type="datetime1">
              <a:rPr lang="es-ES" smtClean="0"/>
              <a:t>10/7/22</a:t>
            </a:fld>
            <a:endParaRPr lang="en-US" dirty="0"/>
          </a:p>
        </p:txBody>
      </p:sp>
      <p:sp>
        <p:nvSpPr>
          <p:cNvPr id="4" name="Footer Placeholder 3"/>
          <p:cNvSpPr>
            <a:spLocks noGrp="1"/>
          </p:cNvSpPr>
          <p:nvPr>
            <p:ph type="ftr" sz="quarter" idx="11"/>
          </p:nvPr>
        </p:nvSpPr>
        <p:spPr/>
        <p:txBody>
          <a:bodyPr/>
          <a:lstStyle/>
          <a:p>
            <a:r>
              <a:rPr lang="en-US"/>
              <a:t>marialuz.rodriguez@uclm.es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AFF7F-5B44-3E45-997A-8034B4D50CFD}" type="datetime1">
              <a:rPr lang="es-ES" smtClean="0"/>
              <a:t>10/7/22</a:t>
            </a:fld>
            <a:endParaRPr lang="en-US" dirty="0"/>
          </a:p>
        </p:txBody>
      </p:sp>
      <p:sp>
        <p:nvSpPr>
          <p:cNvPr id="3" name="Footer Placeholder 2"/>
          <p:cNvSpPr>
            <a:spLocks noGrp="1"/>
          </p:cNvSpPr>
          <p:nvPr>
            <p:ph type="ftr" sz="quarter" idx="11"/>
          </p:nvPr>
        </p:nvSpPr>
        <p:spPr/>
        <p:txBody>
          <a:bodyPr/>
          <a:lstStyle/>
          <a:p>
            <a:r>
              <a:rPr lang="en-US"/>
              <a:t>marialuz.rodriguez@uclm.es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F6AFCA8-C44F-AA43-BE3E-BF615F743904}" type="datetime1">
              <a:rPr lang="es-ES" smtClean="0"/>
              <a:t>10/7/22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marialuz.rodriguez@uclm.es</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45A5C70-9A3F-C843-8C94-276FEEF89410}" type="datetime1">
              <a:rPr lang="es-ES" smtClean="0"/>
              <a:t>10/7/22</a:t>
            </a:fld>
            <a:endParaRPr lang="en-US" dirty="0"/>
          </a:p>
        </p:txBody>
      </p:sp>
      <p:sp>
        <p:nvSpPr>
          <p:cNvPr id="6" name="Footer Placeholder 5"/>
          <p:cNvSpPr>
            <a:spLocks noGrp="1"/>
          </p:cNvSpPr>
          <p:nvPr>
            <p:ph type="ftr" sz="quarter" idx="11"/>
          </p:nvPr>
        </p:nvSpPr>
        <p:spPr/>
        <p:txBody>
          <a:bodyPr/>
          <a:lstStyle/>
          <a:p>
            <a:r>
              <a:rPr lang="en-US"/>
              <a:t>marialuz.rodriguez@uclm.es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1C0C1D7-B478-274F-9C78-39140866F767}" type="datetime1">
              <a:rPr lang="es-ES" smtClean="0"/>
              <a:t>10/7/22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a:t>marialuz.rodriguez@uclm.es</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0DBD4729-DBDF-40A6-9BA4-E4C97EF6D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43">
            <a:extLst>
              <a:ext uri="{FF2B5EF4-FFF2-40B4-BE49-F238E27FC236}">
                <a16:creationId xmlns:a16="http://schemas.microsoft.com/office/drawing/2014/main" id="{55125130-F4AB-465E-8AE2-E583FCAAB2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45">
            <a:extLst>
              <a:ext uri="{FF2B5EF4-FFF2-40B4-BE49-F238E27FC236}">
                <a16:creationId xmlns:a16="http://schemas.microsoft.com/office/drawing/2014/main" id="{E0BA65A2-0302-4468-ADA7-9EC3F9593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useBgFill="1">
        <p:nvSpPr>
          <p:cNvPr id="48" name="Rectangle 47">
            <a:extLst>
              <a:ext uri="{FF2B5EF4-FFF2-40B4-BE49-F238E27FC236}">
                <a16:creationId xmlns:a16="http://schemas.microsoft.com/office/drawing/2014/main" id="{8C266B9D-DC87-430A-8D3A-2E83639A1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69282F36-261B-49B3-8CA9-FB857C475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5422"/>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51">
            <a:extLst>
              <a:ext uri="{FF2B5EF4-FFF2-40B4-BE49-F238E27FC236}">
                <a16:creationId xmlns:a16="http://schemas.microsoft.com/office/drawing/2014/main" id="{B87215C3-3B83-4BE7-9213-26E084BD61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434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53">
            <a:extLst>
              <a:ext uri="{FF2B5EF4-FFF2-40B4-BE49-F238E27FC236}">
                <a16:creationId xmlns:a16="http://schemas.microsoft.com/office/drawing/2014/main" id="{13A105D4-2907-419E-8223-4C266BA1E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pic>
        <p:nvPicPr>
          <p:cNvPr id="5" name="Marcador de contenido 4" descr="Una captura de pantalla de un celular con texto e imagen&#10;&#10;Descripción generada automáticamente con confianza media">
            <a:extLst>
              <a:ext uri="{FF2B5EF4-FFF2-40B4-BE49-F238E27FC236}">
                <a16:creationId xmlns:a16="http://schemas.microsoft.com/office/drawing/2014/main" id="{4F573EE9-896A-3C1F-E2C7-C5FD0520F4BF}"/>
              </a:ext>
            </a:extLst>
          </p:cNvPr>
          <p:cNvPicPr>
            <a:picLocks noGrp="1" noChangeAspect="1"/>
          </p:cNvPicPr>
          <p:nvPr>
            <p:ph idx="1"/>
          </p:nvPr>
        </p:nvPicPr>
        <p:blipFill>
          <a:blip r:embed="rId2"/>
          <a:stretch>
            <a:fillRect/>
          </a:stretch>
        </p:blipFill>
        <p:spPr>
          <a:xfrm>
            <a:off x="892282" y="599724"/>
            <a:ext cx="10400642" cy="5200321"/>
          </a:xfrm>
          <a:prstGeom prst="rect">
            <a:avLst/>
          </a:prstGeom>
        </p:spPr>
      </p:pic>
      <p:sp>
        <p:nvSpPr>
          <p:cNvPr id="56" name="Rectangle 55">
            <a:extLst>
              <a:ext uri="{FF2B5EF4-FFF2-40B4-BE49-F238E27FC236}">
                <a16:creationId xmlns:a16="http://schemas.microsoft.com/office/drawing/2014/main" id="{1EEE7F17-8E08-4C69-8E22-661908E6DF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873675"/>
            <a:ext cx="11296733" cy="51689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Marcador de pie de página 5">
            <a:extLst>
              <a:ext uri="{FF2B5EF4-FFF2-40B4-BE49-F238E27FC236}">
                <a16:creationId xmlns:a16="http://schemas.microsoft.com/office/drawing/2014/main" id="{99E4F8D9-9D6C-D5BD-BDFD-CCB2C373C064}"/>
              </a:ext>
            </a:extLst>
          </p:cNvPr>
          <p:cNvSpPr>
            <a:spLocks noGrp="1"/>
          </p:cNvSpPr>
          <p:nvPr>
            <p:ph type="ftr" sz="quarter" idx="11"/>
          </p:nvPr>
        </p:nvSpPr>
        <p:spPr/>
        <p:txBody>
          <a:bodyPr/>
          <a:lstStyle/>
          <a:p>
            <a:r>
              <a:rPr lang="en-US"/>
              <a:t>marialuz.rodriguez@uclm.es</a:t>
            </a:r>
            <a:endParaRPr lang="en-US" dirty="0"/>
          </a:p>
        </p:txBody>
      </p:sp>
      <p:sp>
        <p:nvSpPr>
          <p:cNvPr id="7" name="Marcador de número de diapositiva 6">
            <a:extLst>
              <a:ext uri="{FF2B5EF4-FFF2-40B4-BE49-F238E27FC236}">
                <a16:creationId xmlns:a16="http://schemas.microsoft.com/office/drawing/2014/main" id="{05424E8E-6E18-7566-4FEF-209620BA0AFD}"/>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205583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8DF91FC-F4B4-1840-19D9-4564154B6EE5}"/>
              </a:ext>
            </a:extLst>
          </p:cNvPr>
          <p:cNvSpPr>
            <a:spLocks noGrp="1"/>
          </p:cNvSpPr>
          <p:nvPr>
            <p:ph type="title"/>
          </p:nvPr>
        </p:nvSpPr>
        <p:spPr>
          <a:xfrm>
            <a:off x="959157" y="1113764"/>
            <a:ext cx="3269749" cy="4624327"/>
          </a:xfrm>
        </p:spPr>
        <p:txBody>
          <a:bodyPr anchor="ctr">
            <a:normAutofit/>
          </a:bodyPr>
          <a:lstStyle/>
          <a:p>
            <a:r>
              <a:rPr lang="es-ES" sz="3200">
                <a:solidFill>
                  <a:srgbClr val="FFFFFF"/>
                </a:solidFill>
              </a:rPr>
              <a:t>Trabajo en plataformas: una realidad multiforme y no medida</a:t>
            </a:r>
          </a:p>
        </p:txBody>
      </p:sp>
      <p:sp>
        <p:nvSpPr>
          <p:cNvPr id="3" name="Marcador de contenido 2">
            <a:extLst>
              <a:ext uri="{FF2B5EF4-FFF2-40B4-BE49-F238E27FC236}">
                <a16:creationId xmlns:a16="http://schemas.microsoft.com/office/drawing/2014/main" id="{5016CA6B-2679-E23C-5B7A-4822362D062E}"/>
              </a:ext>
            </a:extLst>
          </p:cNvPr>
          <p:cNvSpPr>
            <a:spLocks noGrp="1"/>
          </p:cNvSpPr>
          <p:nvPr>
            <p:ph idx="1"/>
          </p:nvPr>
        </p:nvSpPr>
        <p:spPr>
          <a:xfrm>
            <a:off x="5155905" y="1113764"/>
            <a:ext cx="6108179" cy="4624327"/>
          </a:xfrm>
        </p:spPr>
        <p:txBody>
          <a:bodyPr anchor="ctr">
            <a:normAutofit/>
          </a:bodyPr>
          <a:lstStyle/>
          <a:p>
            <a:pPr marL="342900" indent="-342900">
              <a:buAutoNum type="arabicParenR"/>
            </a:pPr>
            <a:r>
              <a:rPr lang="es-ES" dirty="0"/>
              <a:t>Taxonomía del trabajo en plataformas: plataformas que localizan el trabajo y plataformas donde el trabajo se realiza online (esta diferenciación es esencial a efecto de practicabilidad de la negociación colectiva). Los perfiles de los trabajadores son dispares, pero puede subrayarse una diferencia esencial entre aquellos que obtienen de las plataformas su principal fuente de ingresos y aquellos que obtienen de las plataformas una fuente complementaria de ingresos.</a:t>
            </a:r>
          </a:p>
          <a:p>
            <a:pPr marL="342900" indent="-342900">
              <a:buAutoNum type="arabicParenR"/>
            </a:pPr>
            <a:r>
              <a:rPr lang="es-ES" dirty="0"/>
              <a:t>El trabajo en plataformas no cuenta con estadísticas oficiales: la OCDE señala que puede estar entre un 1 y un 3% del total de la fuerza de trabajo global; los estudios consultados por la OIT estiman que puede estar entre un 0,3 y un 22% de la población trabajadora.</a:t>
            </a:r>
          </a:p>
        </p:txBody>
      </p:sp>
      <p:sp>
        <p:nvSpPr>
          <p:cNvPr id="4" name="Marcador de pie de página 3">
            <a:extLst>
              <a:ext uri="{FF2B5EF4-FFF2-40B4-BE49-F238E27FC236}">
                <a16:creationId xmlns:a16="http://schemas.microsoft.com/office/drawing/2014/main" id="{1371B300-16E4-06A4-A5F1-18F8F72E0530}"/>
              </a:ext>
            </a:extLst>
          </p:cNvPr>
          <p:cNvSpPr>
            <a:spLocks noGrp="1"/>
          </p:cNvSpPr>
          <p:nvPr>
            <p:ph type="ftr" sz="quarter" idx="11"/>
          </p:nvPr>
        </p:nvSpPr>
        <p:spPr/>
        <p:txBody>
          <a:bodyPr/>
          <a:lstStyle/>
          <a:p>
            <a:r>
              <a:rPr lang="en-US"/>
              <a:t>marialuz.rodriguez@uclm.es</a:t>
            </a:r>
            <a:endParaRPr lang="en-US" dirty="0"/>
          </a:p>
        </p:txBody>
      </p:sp>
      <p:sp>
        <p:nvSpPr>
          <p:cNvPr id="5" name="Marcador de número de diapositiva 4">
            <a:extLst>
              <a:ext uri="{FF2B5EF4-FFF2-40B4-BE49-F238E27FC236}">
                <a16:creationId xmlns:a16="http://schemas.microsoft.com/office/drawing/2014/main" id="{9292E7CC-BD25-C621-0DB9-B742F465BE1B}"/>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221926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DAC8717-D25E-8AB2-574C-D2EA93434359}"/>
              </a:ext>
            </a:extLst>
          </p:cNvPr>
          <p:cNvSpPr>
            <a:spLocks noGrp="1"/>
          </p:cNvSpPr>
          <p:nvPr>
            <p:ph type="title"/>
          </p:nvPr>
        </p:nvSpPr>
        <p:spPr>
          <a:xfrm>
            <a:off x="959157" y="1113764"/>
            <a:ext cx="3269749" cy="4624327"/>
          </a:xfrm>
        </p:spPr>
        <p:txBody>
          <a:bodyPr anchor="ctr">
            <a:normAutofit/>
          </a:bodyPr>
          <a:lstStyle/>
          <a:p>
            <a:pPr>
              <a:lnSpc>
                <a:spcPct val="90000"/>
              </a:lnSpc>
            </a:pPr>
            <a:r>
              <a:rPr lang="es-ES" sz="3200">
                <a:solidFill>
                  <a:srgbClr val="FFFFFF"/>
                </a:solidFill>
              </a:rPr>
              <a:t>opciones para mejorar las condiciones de trabajo y la protección social de los trabajadores de plataformaS</a:t>
            </a:r>
          </a:p>
        </p:txBody>
      </p:sp>
      <p:sp>
        <p:nvSpPr>
          <p:cNvPr id="3" name="Marcador de contenido 2">
            <a:extLst>
              <a:ext uri="{FF2B5EF4-FFF2-40B4-BE49-F238E27FC236}">
                <a16:creationId xmlns:a16="http://schemas.microsoft.com/office/drawing/2014/main" id="{75F0F033-3422-8BFD-2A07-CDE8D4D2CD67}"/>
              </a:ext>
            </a:extLst>
          </p:cNvPr>
          <p:cNvSpPr>
            <a:spLocks noGrp="1"/>
          </p:cNvSpPr>
          <p:nvPr>
            <p:ph idx="1"/>
          </p:nvPr>
        </p:nvSpPr>
        <p:spPr>
          <a:xfrm>
            <a:off x="5155905" y="1113764"/>
            <a:ext cx="6108179" cy="4624327"/>
          </a:xfrm>
        </p:spPr>
        <p:txBody>
          <a:bodyPr anchor="ctr">
            <a:normAutofit/>
          </a:bodyPr>
          <a:lstStyle/>
          <a:p>
            <a:pPr marL="342900" indent="-342900">
              <a:buAutoNum type="arabicParenR"/>
            </a:pPr>
            <a:r>
              <a:rPr lang="es-ES" dirty="0"/>
              <a:t>Clasificación como trabajadores dependientes.</a:t>
            </a:r>
          </a:p>
          <a:p>
            <a:pPr marL="342900" indent="-342900">
              <a:buAutoNum type="arabicParenR"/>
            </a:pPr>
            <a:r>
              <a:rPr lang="es-ES" dirty="0"/>
              <a:t>Creación de figuras intermedias entre el trabajo dependientes y el trabajo autónomo.</a:t>
            </a:r>
          </a:p>
          <a:p>
            <a:pPr marL="342900" indent="-342900">
              <a:buAutoNum type="arabicParenR"/>
            </a:pPr>
            <a:r>
              <a:rPr lang="es-ES" dirty="0"/>
              <a:t>Extensión de derechos propios de los trabajadores dependientes a los trabajadores autónomos.</a:t>
            </a:r>
          </a:p>
          <a:p>
            <a:pPr marL="342900" indent="-342900">
              <a:buAutoNum type="arabicParenR"/>
            </a:pPr>
            <a:r>
              <a:rPr lang="es-ES" dirty="0"/>
              <a:t>Estas opciones son esenciales en relación con la practicabilidad de la negociación colectiva.</a:t>
            </a:r>
          </a:p>
        </p:txBody>
      </p:sp>
      <p:sp>
        <p:nvSpPr>
          <p:cNvPr id="4" name="Marcador de pie de página 3">
            <a:extLst>
              <a:ext uri="{FF2B5EF4-FFF2-40B4-BE49-F238E27FC236}">
                <a16:creationId xmlns:a16="http://schemas.microsoft.com/office/drawing/2014/main" id="{6ADAB3BD-E807-3A55-159A-F85DAEE9D61C}"/>
              </a:ext>
            </a:extLst>
          </p:cNvPr>
          <p:cNvSpPr>
            <a:spLocks noGrp="1"/>
          </p:cNvSpPr>
          <p:nvPr>
            <p:ph type="ftr" sz="quarter" idx="11"/>
          </p:nvPr>
        </p:nvSpPr>
        <p:spPr/>
        <p:txBody>
          <a:bodyPr/>
          <a:lstStyle/>
          <a:p>
            <a:r>
              <a:rPr lang="en-US"/>
              <a:t>marialuz.rodriguez@uclm.es</a:t>
            </a:r>
            <a:endParaRPr lang="en-US" dirty="0"/>
          </a:p>
        </p:txBody>
      </p:sp>
      <p:sp>
        <p:nvSpPr>
          <p:cNvPr id="5" name="Marcador de número de diapositiva 4">
            <a:extLst>
              <a:ext uri="{FF2B5EF4-FFF2-40B4-BE49-F238E27FC236}">
                <a16:creationId xmlns:a16="http://schemas.microsoft.com/office/drawing/2014/main" id="{2422DB33-B77D-25ED-8702-4DAB3F746BEC}"/>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289627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798E696-4BBA-46BE-AD86-F7E300B89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90B0CA3-C333-4560-9975-E31D1B7B92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a:extLst>
              <a:ext uri="{FF2B5EF4-FFF2-40B4-BE49-F238E27FC236}">
                <a16:creationId xmlns:a16="http://schemas.microsoft.com/office/drawing/2014/main" id="{B122B431-ADC7-0690-5EF9-2D378DA4E634}"/>
              </a:ext>
            </a:extLst>
          </p:cNvPr>
          <p:cNvSpPr>
            <a:spLocks noGrp="1"/>
          </p:cNvSpPr>
          <p:nvPr>
            <p:ph type="title"/>
          </p:nvPr>
        </p:nvSpPr>
        <p:spPr>
          <a:xfrm>
            <a:off x="8369643" y="1037967"/>
            <a:ext cx="3054091" cy="4709131"/>
          </a:xfrm>
        </p:spPr>
        <p:txBody>
          <a:bodyPr anchor="ctr">
            <a:normAutofit/>
          </a:bodyPr>
          <a:lstStyle/>
          <a:p>
            <a:pPr>
              <a:lnSpc>
                <a:spcPct val="90000"/>
              </a:lnSpc>
            </a:pPr>
            <a:r>
              <a:rPr lang="es-ES" sz="2400">
                <a:solidFill>
                  <a:srgbClr val="FFFEFF"/>
                </a:solidFill>
              </a:rPr>
              <a:t>TRABAJADORES DE PLATAFORMAS CLASIFICADOS COMO TRABAJADORES DEPENDIENTES: APLICACIÓN DE LAS REGLAS DE LA NEGOCIACIÓN COLECTIVA COMO AL RESTO DE TRABAJADORES DEPENDIENTES</a:t>
            </a:r>
          </a:p>
        </p:txBody>
      </p:sp>
      <p:graphicFrame>
        <p:nvGraphicFramePr>
          <p:cNvPr id="5" name="Marcador de contenido 2">
            <a:extLst>
              <a:ext uri="{FF2B5EF4-FFF2-40B4-BE49-F238E27FC236}">
                <a16:creationId xmlns:a16="http://schemas.microsoft.com/office/drawing/2014/main" id="{0E713832-7763-E742-461A-64F0B257ABC4}"/>
              </a:ext>
            </a:extLst>
          </p:cNvPr>
          <p:cNvGraphicFramePr>
            <a:graphicFrameLocks noGrp="1"/>
          </p:cNvGraphicFramePr>
          <p:nvPr>
            <p:ph idx="1"/>
            <p:extLst>
              <p:ext uri="{D42A27DB-BD31-4B8C-83A1-F6EECF244321}">
                <p14:modId xmlns:p14="http://schemas.microsoft.com/office/powerpoint/2010/main" val="18339520"/>
              </p:ext>
            </p:extLst>
          </p:nvPr>
        </p:nvGraphicFramePr>
        <p:xfrm>
          <a:off x="486033" y="1037967"/>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pie de página 3">
            <a:extLst>
              <a:ext uri="{FF2B5EF4-FFF2-40B4-BE49-F238E27FC236}">
                <a16:creationId xmlns:a16="http://schemas.microsoft.com/office/drawing/2014/main" id="{17C5185C-F948-A80C-A8BC-BDA93C02E2FD}"/>
              </a:ext>
            </a:extLst>
          </p:cNvPr>
          <p:cNvSpPr>
            <a:spLocks noGrp="1"/>
          </p:cNvSpPr>
          <p:nvPr>
            <p:ph type="ftr" sz="quarter" idx="11"/>
          </p:nvPr>
        </p:nvSpPr>
        <p:spPr/>
        <p:txBody>
          <a:bodyPr/>
          <a:lstStyle/>
          <a:p>
            <a:r>
              <a:rPr lang="en-US"/>
              <a:t>marialuz.rodriguez@uclm.es</a:t>
            </a:r>
            <a:endParaRPr lang="en-US" dirty="0"/>
          </a:p>
        </p:txBody>
      </p:sp>
      <p:sp>
        <p:nvSpPr>
          <p:cNvPr id="6" name="Marcador de número de diapositiva 5">
            <a:extLst>
              <a:ext uri="{FF2B5EF4-FFF2-40B4-BE49-F238E27FC236}">
                <a16:creationId xmlns:a16="http://schemas.microsoft.com/office/drawing/2014/main" id="{BEC1CEDC-7ED9-0238-1E5D-8070B9997B4D}"/>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284395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B6C8E54-39D8-BF48-CE20-1CADDF1545D5}"/>
              </a:ext>
            </a:extLst>
          </p:cNvPr>
          <p:cNvSpPr>
            <a:spLocks noGrp="1"/>
          </p:cNvSpPr>
          <p:nvPr>
            <p:ph type="title"/>
          </p:nvPr>
        </p:nvSpPr>
        <p:spPr>
          <a:xfrm>
            <a:off x="643468" y="1033389"/>
            <a:ext cx="4826256" cy="4825409"/>
          </a:xfrm>
        </p:spPr>
        <p:txBody>
          <a:bodyPr anchor="ctr">
            <a:normAutofit/>
          </a:bodyPr>
          <a:lstStyle/>
          <a:p>
            <a:pPr>
              <a:lnSpc>
                <a:spcPct val="90000"/>
              </a:lnSpc>
            </a:pPr>
            <a:r>
              <a:rPr lang="es-ES" sz="4200">
                <a:solidFill>
                  <a:srgbClr val="FFFFFF"/>
                </a:solidFill>
              </a:rPr>
              <a:t>Análisis de los contenidos más relevantes de los primeros convenios colectivos de trabajadores de plataformas</a:t>
            </a: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EC5BE65C-EDD0-D4B0-FD59-5495D68D4C7B}"/>
              </a:ext>
            </a:extLst>
          </p:cNvPr>
          <p:cNvSpPr>
            <a:spLocks noGrp="1"/>
          </p:cNvSpPr>
          <p:nvPr>
            <p:ph idx="1"/>
          </p:nvPr>
        </p:nvSpPr>
        <p:spPr>
          <a:xfrm>
            <a:off x="6755769" y="1033390"/>
            <a:ext cx="4855037" cy="4825409"/>
          </a:xfrm>
          <a:ln w="57150">
            <a:noFill/>
          </a:ln>
        </p:spPr>
        <p:txBody>
          <a:bodyPr anchor="ctr">
            <a:normAutofit/>
          </a:bodyPr>
          <a:lstStyle/>
          <a:p>
            <a:pPr marL="342900" indent="-342900">
              <a:lnSpc>
                <a:spcPct val="90000"/>
              </a:lnSpc>
              <a:buAutoNum type="arabicParenR"/>
            </a:pPr>
            <a:r>
              <a:rPr lang="es-ES" sz="1900">
                <a:solidFill>
                  <a:schemeClr val="accent2">
                    <a:lumMod val="50000"/>
                  </a:schemeClr>
                </a:solidFill>
              </a:rPr>
              <a:t>CC suscrito entre Hilfr y el sindicato 3F (Dinamarca, 2018).</a:t>
            </a:r>
          </a:p>
          <a:p>
            <a:pPr marL="342900" indent="-342900">
              <a:lnSpc>
                <a:spcPct val="90000"/>
              </a:lnSpc>
              <a:buAutoNum type="arabicParenR"/>
            </a:pPr>
            <a:r>
              <a:rPr lang="es-ES" sz="1900">
                <a:solidFill>
                  <a:schemeClr val="accent2">
                    <a:lumMod val="50000"/>
                  </a:schemeClr>
                </a:solidFill>
              </a:rPr>
              <a:t>CC suscrito entre JustEat y los sindicatos CGIL, CISL y UIL (Italia, 2021).</a:t>
            </a:r>
          </a:p>
          <a:p>
            <a:pPr marL="342900" indent="-342900">
              <a:lnSpc>
                <a:spcPct val="90000"/>
              </a:lnSpc>
              <a:buAutoNum type="arabicParenR"/>
            </a:pPr>
            <a:r>
              <a:rPr lang="es-ES" sz="1900">
                <a:solidFill>
                  <a:schemeClr val="accent2">
                    <a:lumMod val="50000"/>
                  </a:schemeClr>
                </a:solidFill>
              </a:rPr>
              <a:t>CC suscrito entre la Asociación Profesional del Sector del Transporte de Mercancías y el sindicato VIDA (Austria, 2020).</a:t>
            </a:r>
          </a:p>
          <a:p>
            <a:pPr marL="342900" indent="-342900">
              <a:lnSpc>
                <a:spcPct val="90000"/>
              </a:lnSpc>
              <a:buAutoNum type="arabicParenR"/>
            </a:pPr>
            <a:r>
              <a:rPr lang="es-ES" sz="1900">
                <a:solidFill>
                  <a:schemeClr val="accent2">
                    <a:lumMod val="50000"/>
                  </a:schemeClr>
                </a:solidFill>
              </a:rPr>
              <a:t>CC suscrito entre Delivery Technologies ApA y el Sindicato de Empresa Cornershop (Chile, 2018).</a:t>
            </a:r>
          </a:p>
          <a:p>
            <a:pPr marL="342900" indent="-342900">
              <a:lnSpc>
                <a:spcPct val="90000"/>
              </a:lnSpc>
              <a:buAutoNum type="arabicParenR"/>
            </a:pPr>
            <a:r>
              <a:rPr lang="es-ES" sz="1900">
                <a:solidFill>
                  <a:schemeClr val="accent2">
                    <a:lumMod val="50000"/>
                  </a:schemeClr>
                </a:solidFill>
              </a:rPr>
              <a:t>CC suscrito entre la Cámara de Comercio danesa y el sindicato 3F (Dinamarca, 2021-2023).</a:t>
            </a:r>
          </a:p>
          <a:p>
            <a:pPr marL="342900" indent="-342900">
              <a:lnSpc>
                <a:spcPct val="90000"/>
              </a:lnSpc>
              <a:buAutoNum type="arabicParenR"/>
            </a:pPr>
            <a:r>
              <a:rPr lang="es-ES" sz="1900">
                <a:solidFill>
                  <a:schemeClr val="accent2">
                    <a:lumMod val="50000"/>
                  </a:schemeClr>
                </a:solidFill>
              </a:rPr>
              <a:t>CC suscrito entre JustEat y los sindicatos CC.OO. Y UGT (España, 2021).</a:t>
            </a:r>
          </a:p>
        </p:txBody>
      </p:sp>
      <p:sp>
        <p:nvSpPr>
          <p:cNvPr id="4" name="Marcador de pie de página 3">
            <a:extLst>
              <a:ext uri="{FF2B5EF4-FFF2-40B4-BE49-F238E27FC236}">
                <a16:creationId xmlns:a16="http://schemas.microsoft.com/office/drawing/2014/main" id="{5539CBBA-FB63-AA25-7BA7-9500A4FCA597}"/>
              </a:ext>
            </a:extLst>
          </p:cNvPr>
          <p:cNvSpPr>
            <a:spLocks noGrp="1"/>
          </p:cNvSpPr>
          <p:nvPr>
            <p:ph type="ftr" sz="quarter" idx="11"/>
          </p:nvPr>
        </p:nvSpPr>
        <p:spPr/>
        <p:txBody>
          <a:bodyPr/>
          <a:lstStyle/>
          <a:p>
            <a:r>
              <a:rPr lang="en-US"/>
              <a:t>marialuz.rodriguez@uclm.es</a:t>
            </a:r>
            <a:endParaRPr lang="en-US" dirty="0"/>
          </a:p>
        </p:txBody>
      </p:sp>
      <p:sp>
        <p:nvSpPr>
          <p:cNvPr id="5" name="Marcador de número de diapositiva 4">
            <a:extLst>
              <a:ext uri="{FF2B5EF4-FFF2-40B4-BE49-F238E27FC236}">
                <a16:creationId xmlns:a16="http://schemas.microsoft.com/office/drawing/2014/main" id="{30F96326-6773-936A-BED4-14E733489D46}"/>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088045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237A84-92B3-C17F-4E24-C241874A53D3}"/>
              </a:ext>
            </a:extLst>
          </p:cNvPr>
          <p:cNvSpPr>
            <a:spLocks noGrp="1"/>
          </p:cNvSpPr>
          <p:nvPr>
            <p:ph type="title"/>
          </p:nvPr>
        </p:nvSpPr>
        <p:spPr/>
        <p:txBody>
          <a:bodyPr/>
          <a:lstStyle/>
          <a:p>
            <a:r>
              <a:rPr lang="es-ES" dirty="0"/>
              <a:t>Contenidos y silencios más relevantes</a:t>
            </a:r>
          </a:p>
        </p:txBody>
      </p:sp>
      <p:sp>
        <p:nvSpPr>
          <p:cNvPr id="3" name="Marcador de contenido 2">
            <a:extLst>
              <a:ext uri="{FF2B5EF4-FFF2-40B4-BE49-F238E27FC236}">
                <a16:creationId xmlns:a16="http://schemas.microsoft.com/office/drawing/2014/main" id="{1DF4BEF3-D69E-8E1A-7AE4-86B5047C4EB2}"/>
              </a:ext>
            </a:extLst>
          </p:cNvPr>
          <p:cNvSpPr>
            <a:spLocks noGrp="1"/>
          </p:cNvSpPr>
          <p:nvPr>
            <p:ph sz="half" idx="1"/>
          </p:nvPr>
        </p:nvSpPr>
        <p:spPr/>
        <p:txBody>
          <a:bodyPr/>
          <a:lstStyle/>
          <a:p>
            <a:pPr marL="342900" indent="-342900">
              <a:buAutoNum type="arabicParenR"/>
            </a:pPr>
            <a:r>
              <a:rPr lang="es-ES" dirty="0"/>
              <a:t>Negociación colectiva experimental.</a:t>
            </a:r>
          </a:p>
          <a:p>
            <a:pPr marL="342900" indent="-342900">
              <a:buAutoNum type="arabicParenR"/>
            </a:pPr>
            <a:r>
              <a:rPr lang="es-ES" dirty="0"/>
              <a:t>Clasificación de los trabajadores.</a:t>
            </a:r>
          </a:p>
          <a:p>
            <a:pPr marL="342900" indent="-342900">
              <a:buAutoNum type="arabicParenR"/>
            </a:pPr>
            <a:r>
              <a:rPr lang="es-ES" dirty="0"/>
              <a:t>Tiempo de trabajo.</a:t>
            </a:r>
          </a:p>
          <a:p>
            <a:pPr marL="342900" indent="-342900">
              <a:buAutoNum type="arabicParenR"/>
            </a:pPr>
            <a:r>
              <a:rPr lang="es-ES" dirty="0"/>
              <a:t>Salario mínimo hora.</a:t>
            </a:r>
          </a:p>
          <a:p>
            <a:pPr marL="342900" indent="-342900">
              <a:buAutoNum type="arabicParenR"/>
            </a:pPr>
            <a:r>
              <a:rPr lang="es-ES" dirty="0"/>
              <a:t>Compensación por los medios de producción puestos a disposición de la plataforma.</a:t>
            </a:r>
          </a:p>
        </p:txBody>
      </p:sp>
      <p:sp>
        <p:nvSpPr>
          <p:cNvPr id="4" name="Marcador de contenido 3">
            <a:extLst>
              <a:ext uri="{FF2B5EF4-FFF2-40B4-BE49-F238E27FC236}">
                <a16:creationId xmlns:a16="http://schemas.microsoft.com/office/drawing/2014/main" id="{CCF26A60-2F48-16FD-251B-81E0D481E63F}"/>
              </a:ext>
            </a:extLst>
          </p:cNvPr>
          <p:cNvSpPr>
            <a:spLocks noGrp="1"/>
          </p:cNvSpPr>
          <p:nvPr>
            <p:ph sz="half" idx="2"/>
          </p:nvPr>
        </p:nvSpPr>
        <p:spPr/>
        <p:txBody>
          <a:bodyPr/>
          <a:lstStyle/>
          <a:p>
            <a:pPr marL="342900" indent="-342900">
              <a:buAutoNum type="arabicParenR"/>
            </a:pPr>
            <a:r>
              <a:rPr lang="es-ES" dirty="0"/>
              <a:t>Dirección algorítmica.</a:t>
            </a:r>
          </a:p>
          <a:p>
            <a:pPr marL="342900" indent="-342900">
              <a:buAutoNum type="arabicParenR"/>
            </a:pPr>
            <a:r>
              <a:rPr lang="es-ES" dirty="0"/>
              <a:t>Rankings y evaluaciones de los consumidores.</a:t>
            </a:r>
          </a:p>
          <a:p>
            <a:pPr marL="342900" indent="-342900">
              <a:buAutoNum type="arabicParenR"/>
            </a:pPr>
            <a:r>
              <a:rPr lang="es-ES" dirty="0"/>
              <a:t>Protección de datos.</a:t>
            </a:r>
          </a:p>
        </p:txBody>
      </p:sp>
      <p:sp>
        <p:nvSpPr>
          <p:cNvPr id="5" name="Marcador de pie de página 4">
            <a:extLst>
              <a:ext uri="{FF2B5EF4-FFF2-40B4-BE49-F238E27FC236}">
                <a16:creationId xmlns:a16="http://schemas.microsoft.com/office/drawing/2014/main" id="{05F761C0-C126-8AAC-BEA5-F03945BA6391}"/>
              </a:ext>
            </a:extLst>
          </p:cNvPr>
          <p:cNvSpPr>
            <a:spLocks noGrp="1"/>
          </p:cNvSpPr>
          <p:nvPr>
            <p:ph type="ftr" sz="quarter" idx="11"/>
          </p:nvPr>
        </p:nvSpPr>
        <p:spPr/>
        <p:txBody>
          <a:bodyPr/>
          <a:lstStyle/>
          <a:p>
            <a:r>
              <a:rPr lang="en-US"/>
              <a:t>marialuz.rodriguez@uclm.es</a:t>
            </a:r>
            <a:endParaRPr lang="en-US" dirty="0"/>
          </a:p>
        </p:txBody>
      </p:sp>
      <p:sp>
        <p:nvSpPr>
          <p:cNvPr id="6" name="Marcador de número de diapositiva 5">
            <a:extLst>
              <a:ext uri="{FF2B5EF4-FFF2-40B4-BE49-F238E27FC236}">
                <a16:creationId xmlns:a16="http://schemas.microsoft.com/office/drawing/2014/main" id="{36AFB5D1-47B2-0B3F-4E21-9D4383D7C5CD}"/>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892818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0611E66-3191-04FC-A685-6ECAFD179AE5}"/>
              </a:ext>
            </a:extLst>
          </p:cNvPr>
          <p:cNvSpPr>
            <a:spLocks noGrp="1"/>
          </p:cNvSpPr>
          <p:nvPr>
            <p:ph type="title"/>
          </p:nvPr>
        </p:nvSpPr>
        <p:spPr>
          <a:xfrm>
            <a:off x="7963094" y="1113764"/>
            <a:ext cx="3269749" cy="4624327"/>
          </a:xfrm>
        </p:spPr>
        <p:txBody>
          <a:bodyPr anchor="ctr">
            <a:normAutofit/>
          </a:bodyPr>
          <a:lstStyle/>
          <a:p>
            <a:pPr>
              <a:lnSpc>
                <a:spcPct val="90000"/>
              </a:lnSpc>
            </a:pPr>
            <a:r>
              <a:rPr lang="es-ES" sz="3000">
                <a:solidFill>
                  <a:srgbClr val="FFFFFF"/>
                </a:solidFill>
              </a:rPr>
              <a:t>Trabajadores de plataformas clasificados como autónomos: ¿existe igualmente el derecho a la negociación colectiva?</a:t>
            </a:r>
          </a:p>
        </p:txBody>
      </p:sp>
      <p:sp>
        <p:nvSpPr>
          <p:cNvPr id="3" name="Marcador de contenido 2">
            <a:extLst>
              <a:ext uri="{FF2B5EF4-FFF2-40B4-BE49-F238E27FC236}">
                <a16:creationId xmlns:a16="http://schemas.microsoft.com/office/drawing/2014/main" id="{3CF073DD-DE41-0FAA-CFB3-5D6F43478BEE}"/>
              </a:ext>
            </a:extLst>
          </p:cNvPr>
          <p:cNvSpPr>
            <a:spLocks noGrp="1"/>
          </p:cNvSpPr>
          <p:nvPr>
            <p:ph idx="1"/>
          </p:nvPr>
        </p:nvSpPr>
        <p:spPr>
          <a:xfrm>
            <a:off x="927916" y="1113764"/>
            <a:ext cx="6108179" cy="4624327"/>
          </a:xfrm>
        </p:spPr>
        <p:txBody>
          <a:bodyPr anchor="ctr">
            <a:normAutofit lnSpcReduction="10000"/>
          </a:bodyPr>
          <a:lstStyle/>
          <a:p>
            <a:pPr marL="342900" indent="-342900">
              <a:lnSpc>
                <a:spcPct val="90000"/>
              </a:lnSpc>
              <a:buAutoNum type="arabicParenR"/>
            </a:pPr>
            <a:r>
              <a:rPr lang="es-ES" sz="1400" dirty="0"/>
              <a:t>La negociación colectiva como derecho fundamental: en la Declaración de la OIT relativa a los principios y derechos fundamentales en el trabajo de 1998, se reconoce que la libertad de asociación  y la libertad sindical y el reconocimiento efectivo del derecho de negociación colectiva conforman una de las cuatro categorías de principios y derechos fundamentales que todos los Miembros tienen el compromiso de “respetar, promover y hacer realidad” debido a su pertenencia a la OIT. Estos derechos se recogen en el Convenio sobre libertad sindical y la protección del derecho de sindicación, 1948 (núm. 87), y el Convenio sobre el derecho de sindicación y de negociación colectiva, 1949 (núm. 98), ambos aplicables a los trabajadores de plataformas, cualquiera que sea su clasificación.</a:t>
            </a:r>
          </a:p>
          <a:p>
            <a:pPr marL="342900" indent="-342900">
              <a:lnSpc>
                <a:spcPct val="90000"/>
              </a:lnSpc>
              <a:buFont typeface="Wingdings 2" panose="05020102010507070707" pitchFamily="18" charset="2"/>
              <a:buAutoNum type="arabicParenR"/>
            </a:pPr>
            <a:r>
              <a:rPr lang="es-ES" sz="1400" dirty="0"/>
              <a:t> </a:t>
            </a:r>
            <a:r>
              <a:rPr lang="es-ES_tradnl" sz="1400" dirty="0"/>
              <a:t>¿Podría considerarse el derecho a la negociación colectiva de los autónomos de plataformas en contradicción con la libre competencia? i) las lecciones de las Sentencias del TJUE Albany International BV C-67/96 y FNV </a:t>
            </a:r>
            <a:r>
              <a:rPr lang="es-ES_tradnl" sz="1400" dirty="0" err="1"/>
              <a:t>Kunsten</a:t>
            </a:r>
            <a:r>
              <a:rPr lang="es-ES_tradnl" sz="1400" dirty="0"/>
              <a:t> </a:t>
            </a:r>
            <a:r>
              <a:rPr lang="es-ES_tradnl" sz="1400" dirty="0" err="1"/>
              <a:t>Informatie</a:t>
            </a:r>
            <a:r>
              <a:rPr lang="es-ES_tradnl" sz="1400" dirty="0"/>
              <a:t> en Media C-413/13; </a:t>
            </a:r>
            <a:r>
              <a:rPr lang="es-ES_tradnl" sz="1400" dirty="0" err="1"/>
              <a:t>ii</a:t>
            </a:r>
            <a:r>
              <a:rPr lang="es-ES_tradnl" sz="1400" dirty="0"/>
              <a:t>) la propuesta de la UE sobre compatibilidad del derecho a la negociación colectiva de los autónomos de plataformas en dos casos: cuando estén en una situación comparable a la de los trabajadores dependientes o cuando no tengan suficiente poder como para influir en sus condiciones de trabajo; </a:t>
            </a:r>
            <a:r>
              <a:rPr lang="es-ES_tradnl" sz="1400" dirty="0" err="1"/>
              <a:t>iii</a:t>
            </a:r>
            <a:r>
              <a:rPr lang="es-ES_tradnl" sz="1400" dirty="0"/>
              <a:t>) también la OCDE entiende compatible la negociación colectiva de los autónomos de plataformas con la libre competencia por el poder de monopsonio que ejercen las primeras.</a:t>
            </a:r>
          </a:p>
          <a:p>
            <a:pPr marL="342900" indent="-342900">
              <a:lnSpc>
                <a:spcPct val="90000"/>
              </a:lnSpc>
              <a:buFont typeface="Wingdings 2" panose="05020102010507070707" pitchFamily="18" charset="2"/>
              <a:buAutoNum type="arabicParenR"/>
            </a:pPr>
            <a:r>
              <a:rPr lang="es-ES_tradnl" sz="1400" b="1" dirty="0"/>
              <a:t>¿Estas ideas pueden aplicarse a los autónomos de plataformas online?</a:t>
            </a:r>
          </a:p>
        </p:txBody>
      </p:sp>
      <p:sp>
        <p:nvSpPr>
          <p:cNvPr id="4" name="Marcador de pie de página 3">
            <a:extLst>
              <a:ext uri="{FF2B5EF4-FFF2-40B4-BE49-F238E27FC236}">
                <a16:creationId xmlns:a16="http://schemas.microsoft.com/office/drawing/2014/main" id="{FD1973B3-C166-0829-FCDF-9C8E0ABD48B9}"/>
              </a:ext>
            </a:extLst>
          </p:cNvPr>
          <p:cNvSpPr>
            <a:spLocks noGrp="1"/>
          </p:cNvSpPr>
          <p:nvPr>
            <p:ph type="ftr" sz="quarter" idx="11"/>
          </p:nvPr>
        </p:nvSpPr>
        <p:spPr/>
        <p:txBody>
          <a:bodyPr/>
          <a:lstStyle/>
          <a:p>
            <a:r>
              <a:rPr lang="en-US"/>
              <a:t>marialuz.rodriguez@uclm.es</a:t>
            </a:r>
            <a:endParaRPr lang="en-US" dirty="0"/>
          </a:p>
        </p:txBody>
      </p:sp>
      <p:sp>
        <p:nvSpPr>
          <p:cNvPr id="5" name="Marcador de número de diapositiva 4">
            <a:extLst>
              <a:ext uri="{FF2B5EF4-FFF2-40B4-BE49-F238E27FC236}">
                <a16:creationId xmlns:a16="http://schemas.microsoft.com/office/drawing/2014/main" id="{010F3DC5-397E-AC34-6AE1-2E1DF52B4C30}"/>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222082038"/>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Dividendo</Template>
  <TotalTime>88</TotalTime>
  <Words>769</Words>
  <Application>Microsoft Macintosh PowerPoint</Application>
  <PresentationFormat>Panorámica</PresentationFormat>
  <Paragraphs>47</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Gill Sans MT</vt:lpstr>
      <vt:lpstr>Wingdings 2</vt:lpstr>
      <vt:lpstr>Dividendo</vt:lpstr>
      <vt:lpstr>Presentación de PowerPoint</vt:lpstr>
      <vt:lpstr>Trabajo en plataformas: una realidad multiforme y no medida</vt:lpstr>
      <vt:lpstr>opciones para mejorar las condiciones de trabajo y la protección social de los trabajadores de plataformaS</vt:lpstr>
      <vt:lpstr>TRABAJADORES DE PLATAFORMAS CLASIFICADOS COMO TRABAJADORES DEPENDIENTES: APLICACIÓN DE LAS REGLAS DE LA NEGOCIACIÓN COLECTIVA COMO AL RESTO DE TRABAJADORES DEPENDIENTES</vt:lpstr>
      <vt:lpstr>Análisis de los contenidos más relevantes de los primeros convenios colectivos de trabajadores de plataformas</vt:lpstr>
      <vt:lpstr>Contenidos y silencios más relevantes</vt:lpstr>
      <vt:lpstr>Trabajadores de plataformas clasificados como autónomos: ¿existe igualmente el derecho a la negociación colectiva?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Luz Rodríguez Fernández</dc:creator>
  <cp:lastModifiedBy>María Luz Rodríguez Fernández</cp:lastModifiedBy>
  <cp:revision>11</cp:revision>
  <dcterms:created xsi:type="dcterms:W3CDTF">2022-07-10T16:00:39Z</dcterms:created>
  <dcterms:modified xsi:type="dcterms:W3CDTF">2022-07-10T17:28:58Z</dcterms:modified>
</cp:coreProperties>
</file>