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305" r:id="rId4"/>
    <p:sldId id="287" r:id="rId5"/>
    <p:sldId id="291" r:id="rId6"/>
    <p:sldId id="292" r:id="rId7"/>
    <p:sldId id="314" r:id="rId8"/>
    <p:sldId id="313" r:id="rId9"/>
    <p:sldId id="295" r:id="rId10"/>
    <p:sldId id="297" r:id="rId11"/>
    <p:sldId id="298" r:id="rId12"/>
    <p:sldId id="299" r:id="rId13"/>
    <p:sldId id="277" r:id="rId14"/>
    <p:sldId id="288" r:id="rId15"/>
    <p:sldId id="300" r:id="rId16"/>
    <p:sldId id="301" r:id="rId17"/>
    <p:sldId id="324" r:id="rId18"/>
    <p:sldId id="257" r:id="rId19"/>
    <p:sldId id="311" r:id="rId20"/>
    <p:sldId id="318" r:id="rId21"/>
    <p:sldId id="304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74031" autoAdjust="0"/>
  </p:normalViewPr>
  <p:slideViewPr>
    <p:cSldViewPr>
      <p:cViewPr varScale="1">
        <p:scale>
          <a:sx n="82" d="100"/>
          <a:sy n="82" d="100"/>
        </p:scale>
        <p:origin x="20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timeKayis:Desktop:Arbeitsmappe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665376624071"/>
          <c:y val="8.4386409393078302E-2"/>
          <c:w val="0.541014189903959"/>
          <c:h val="0.88449795946591403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Blatt1!$C$8:$C$34</c:f>
              <c:strCache>
                <c:ptCount val="27"/>
                <c:pt idx="0">
                  <c:v>Information &amp; communication</c:v>
                </c:pt>
                <c:pt idx="2">
                  <c:v>Hotels &amp; restaraunts</c:v>
                </c:pt>
                <c:pt idx="4">
                  <c:v>Whosale &amp; automobile trade</c:v>
                </c:pt>
                <c:pt idx="6">
                  <c:v>Retail</c:v>
                </c:pt>
                <c:pt idx="8">
                  <c:v>Agriculture</c:v>
                </c:pt>
                <c:pt idx="10">
                  <c:v>Economic, scientific and freelance services</c:v>
                </c:pt>
                <c:pt idx="12">
                  <c:v>Transport &amp; logictics</c:v>
                </c:pt>
                <c:pt idx="14">
                  <c:v>In total</c:v>
                </c:pt>
                <c:pt idx="16">
                  <c:v>Education, health &amp; social services</c:v>
                </c:pt>
                <c:pt idx="18">
                  <c:v>Manufacturing</c:v>
                </c:pt>
                <c:pt idx="20">
                  <c:v>Construction</c:v>
                </c:pt>
                <c:pt idx="22">
                  <c:v>Banking &amp; insurance</c:v>
                </c:pt>
                <c:pt idx="24">
                  <c:v>Energy/water/waste disposal &amp; mining</c:v>
                </c:pt>
                <c:pt idx="26">
                  <c:v>Public administration/social security</c:v>
                </c:pt>
              </c:strCache>
            </c:strRef>
          </c:cat>
          <c:val>
            <c:numRef>
              <c:f>Blatt1!$D$8:$D$34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0-1142-4DD3-BF64-B089ACA054E8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Blatt1!$C$8:$C$34</c:f>
              <c:strCache>
                <c:ptCount val="27"/>
                <c:pt idx="0">
                  <c:v>Information &amp; communication</c:v>
                </c:pt>
                <c:pt idx="2">
                  <c:v>Hotels &amp; restaraunts</c:v>
                </c:pt>
                <c:pt idx="4">
                  <c:v>Whosale &amp; automobile trade</c:v>
                </c:pt>
                <c:pt idx="6">
                  <c:v>Retail</c:v>
                </c:pt>
                <c:pt idx="8">
                  <c:v>Agriculture</c:v>
                </c:pt>
                <c:pt idx="10">
                  <c:v>Economic, scientific and freelance services</c:v>
                </c:pt>
                <c:pt idx="12">
                  <c:v>Transport &amp; logictics</c:v>
                </c:pt>
                <c:pt idx="14">
                  <c:v>In total</c:v>
                </c:pt>
                <c:pt idx="16">
                  <c:v>Education, health &amp; social services</c:v>
                </c:pt>
                <c:pt idx="18">
                  <c:v>Manufacturing</c:v>
                </c:pt>
                <c:pt idx="20">
                  <c:v>Construction</c:v>
                </c:pt>
                <c:pt idx="22">
                  <c:v>Banking &amp; insurance</c:v>
                </c:pt>
                <c:pt idx="24">
                  <c:v>Energy/water/waste disposal &amp; mining</c:v>
                </c:pt>
                <c:pt idx="26">
                  <c:v>Public administration/social security</c:v>
                </c:pt>
              </c:strCache>
            </c:strRef>
          </c:cat>
          <c:val>
            <c:numRef>
              <c:f>Blatt1!$E$8:$E$34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1-1142-4DD3-BF64-B089ACA054E8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Blatt1!$C$8:$C$34</c:f>
              <c:strCache>
                <c:ptCount val="27"/>
                <c:pt idx="0">
                  <c:v>Information &amp; communication</c:v>
                </c:pt>
                <c:pt idx="2">
                  <c:v>Hotels &amp; restaraunts</c:v>
                </c:pt>
                <c:pt idx="4">
                  <c:v>Whosale &amp; automobile trade</c:v>
                </c:pt>
                <c:pt idx="6">
                  <c:v>Retail</c:v>
                </c:pt>
                <c:pt idx="8">
                  <c:v>Agriculture</c:v>
                </c:pt>
                <c:pt idx="10">
                  <c:v>Economic, scientific and freelance services</c:v>
                </c:pt>
                <c:pt idx="12">
                  <c:v>Transport &amp; logictics</c:v>
                </c:pt>
                <c:pt idx="14">
                  <c:v>In total</c:v>
                </c:pt>
                <c:pt idx="16">
                  <c:v>Education, health &amp; social services</c:v>
                </c:pt>
                <c:pt idx="18">
                  <c:v>Manufacturing</c:v>
                </c:pt>
                <c:pt idx="20">
                  <c:v>Construction</c:v>
                </c:pt>
                <c:pt idx="22">
                  <c:v>Banking &amp; insurance</c:v>
                </c:pt>
                <c:pt idx="24">
                  <c:v>Energy/water/waste disposal &amp; mining</c:v>
                </c:pt>
                <c:pt idx="26">
                  <c:v>Public administration/social security</c:v>
                </c:pt>
              </c:strCache>
            </c:strRef>
          </c:cat>
          <c:val>
            <c:numRef>
              <c:f>Blatt1!$F$8:$F$34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2-1142-4DD3-BF64-B089ACA054E8}"/>
            </c:ext>
          </c:extLst>
        </c:ser>
        <c:ser>
          <c:idx val="3"/>
          <c:order val="3"/>
          <c:spPr>
            <a:solidFill>
              <a:srgbClr val="2963A9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2865AD"/>
              </a:solidFill>
            </c:spPr>
            <c:extLst>
              <c:ext xmlns:c16="http://schemas.microsoft.com/office/drawing/2014/chart" uri="{C3380CC4-5D6E-409C-BE32-E72D297353CC}">
                <c16:uniqueId val="{00000004-1142-4DD3-BF64-B089ACA054E8}"/>
              </c:ext>
            </c:extLst>
          </c:dPt>
          <c:dLbls>
            <c:dLbl>
              <c:idx val="0"/>
              <c:layout>
                <c:manualLayout>
                  <c:x val="6.6278784973188704E-2"/>
                  <c:y val="-8.2077234247166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42-4DD3-BF64-B089ACA054E8}"/>
                </c:ext>
              </c:extLst>
            </c:dLbl>
            <c:dLbl>
              <c:idx val="2"/>
              <c:layout>
                <c:manualLayout>
                  <c:x val="0.119185986927015"/>
                  <c:y val="-3.4653864721617602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39</a:t>
                    </a:r>
                    <a:endParaRPr lang="en-US">
                      <a:solidFill>
                        <a:srgbClr val="1F497D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142-4DD3-BF64-B089ACA054E8}"/>
                </c:ext>
              </c:extLst>
            </c:dLbl>
            <c:dLbl>
              <c:idx val="4"/>
              <c:layout>
                <c:manualLayout>
                  <c:x val="0.10861972829174001"/>
                  <c:y val="5.0873133458740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42-4DD3-BF64-B089ACA054E8}"/>
                </c:ext>
              </c:extLst>
            </c:dLbl>
            <c:dLbl>
              <c:idx val="6"/>
              <c:layout>
                <c:manualLayout>
                  <c:x val="0.104721630180079"/>
                  <c:y val="4.64204587621890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  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142-4DD3-BF64-B089ACA054E8}"/>
                </c:ext>
              </c:extLst>
            </c:dLbl>
            <c:dLbl>
              <c:idx val="8"/>
              <c:layout>
                <c:manualLayout>
                  <c:x val="9.9795550043339204E-2"/>
                  <c:y val="2.83615906355819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   38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142-4DD3-BF64-B089ACA054E8}"/>
                </c:ext>
              </c:extLst>
            </c:dLbl>
            <c:dLbl>
              <c:idx val="10"/>
              <c:layout>
                <c:manualLayout>
                  <c:x val="0.13452633443983"/>
                  <c:y val="-2.1536764566783601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42-4DD3-BF64-B089ACA054E8}"/>
                </c:ext>
              </c:extLst>
            </c:dLbl>
            <c:dLbl>
              <c:idx val="12"/>
              <c:layout>
                <c:manualLayout>
                  <c:x val="0.133743101768136"/>
                  <c:y val="-3.66445138730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42-4DD3-BF64-B089ACA054E8}"/>
                </c:ext>
              </c:extLst>
            </c:dLbl>
            <c:dLbl>
              <c:idx val="14"/>
              <c:layout>
                <c:manualLayout>
                  <c:x val="0.14665054690797699"/>
                  <c:y val="-1.8585645746416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42-4DD3-BF64-B089ACA054E8}"/>
                </c:ext>
              </c:extLst>
            </c:dLbl>
            <c:dLbl>
              <c:idx val="16"/>
              <c:layout>
                <c:manualLayout>
                  <c:x val="0.154143108021491"/>
                  <c:y val="-6.4680142666512699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 60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142-4DD3-BF64-B089ACA054E8}"/>
                </c:ext>
              </c:extLst>
            </c:dLbl>
            <c:dLbl>
              <c:idx val="18"/>
              <c:layout>
                <c:manualLayout>
                  <c:x val="0.161535268051785"/>
                  <c:y val="5.61873577804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42-4DD3-BF64-B089ACA054E8}"/>
                </c:ext>
              </c:extLst>
            </c:dLbl>
            <c:dLbl>
              <c:idx val="20"/>
              <c:layout>
                <c:manualLayout>
                  <c:x val="0.168669129793587"/>
                  <c:y val="9.4178299268941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42-4DD3-BF64-B089ACA054E8}"/>
                </c:ext>
              </c:extLst>
            </c:dLbl>
            <c:dLbl>
              <c:idx val="22"/>
              <c:layout>
                <c:manualLayout>
                  <c:x val="0.20858480922150799"/>
                  <c:y val="3.88325806147650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42-4DD3-BF64-B089ACA054E8}"/>
                </c:ext>
              </c:extLst>
            </c:dLbl>
            <c:dLbl>
              <c:idx val="24"/>
              <c:layout>
                <c:manualLayout>
                  <c:x val="0.20771674620668301"/>
                  <c:y val="4.4536696523248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142-4DD3-BF64-B089ACA054E8}"/>
                </c:ext>
              </c:extLst>
            </c:dLbl>
            <c:dLbl>
              <c:idx val="26"/>
              <c:layout>
                <c:manualLayout>
                  <c:x val="0.245477869204139"/>
                  <c:y val="-4.72773884236985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142-4DD3-BF64-B089ACA05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just"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Blatt1!$C$8:$C$34</c:f>
              <c:strCache>
                <c:ptCount val="27"/>
                <c:pt idx="0">
                  <c:v>Information &amp; communication</c:v>
                </c:pt>
                <c:pt idx="2">
                  <c:v>Hotels &amp; restaraunts</c:v>
                </c:pt>
                <c:pt idx="4">
                  <c:v>Whosale &amp; automobile trade</c:v>
                </c:pt>
                <c:pt idx="6">
                  <c:v>Retail</c:v>
                </c:pt>
                <c:pt idx="8">
                  <c:v>Agriculture</c:v>
                </c:pt>
                <c:pt idx="10">
                  <c:v>Economic, scientific and freelance services</c:v>
                </c:pt>
                <c:pt idx="12">
                  <c:v>Transport &amp; logictics</c:v>
                </c:pt>
                <c:pt idx="14">
                  <c:v>In total</c:v>
                </c:pt>
                <c:pt idx="16">
                  <c:v>Education, health &amp; social services</c:v>
                </c:pt>
                <c:pt idx="18">
                  <c:v>Manufacturing</c:v>
                </c:pt>
                <c:pt idx="20">
                  <c:v>Construction</c:v>
                </c:pt>
                <c:pt idx="22">
                  <c:v>Banking &amp; insurance</c:v>
                </c:pt>
                <c:pt idx="24">
                  <c:v>Energy/water/waste disposal &amp; mining</c:v>
                </c:pt>
                <c:pt idx="26">
                  <c:v>Public administration/social security</c:v>
                </c:pt>
              </c:strCache>
            </c:strRef>
          </c:cat>
          <c:val>
            <c:numRef>
              <c:f>Blatt1!$G$8:$G$34</c:f>
              <c:numCache>
                <c:formatCode>General</c:formatCode>
                <c:ptCount val="27"/>
                <c:pt idx="0">
                  <c:v>20</c:v>
                </c:pt>
                <c:pt idx="2">
                  <c:v>39</c:v>
                </c:pt>
                <c:pt idx="4">
                  <c:v>36</c:v>
                </c:pt>
                <c:pt idx="6">
                  <c:v>36</c:v>
                </c:pt>
                <c:pt idx="8">
                  <c:v>38</c:v>
                </c:pt>
                <c:pt idx="10">
                  <c:v>50</c:v>
                </c:pt>
                <c:pt idx="12">
                  <c:v>51</c:v>
                </c:pt>
                <c:pt idx="14">
                  <c:v>54</c:v>
                </c:pt>
                <c:pt idx="16">
                  <c:v>60</c:v>
                </c:pt>
                <c:pt idx="18">
                  <c:v>56</c:v>
                </c:pt>
                <c:pt idx="20">
                  <c:v>62</c:v>
                </c:pt>
                <c:pt idx="22">
                  <c:v>82</c:v>
                </c:pt>
                <c:pt idx="24">
                  <c:v>81</c:v>
                </c:pt>
                <c:pt idx="26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142-4DD3-BF64-B089ACA054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100"/>
        <c:axId val="171517440"/>
        <c:axId val="171518976"/>
      </c:barChart>
      <c:catAx>
        <c:axId val="171517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crossAx val="171518976"/>
        <c:crosses val="autoZero"/>
        <c:auto val="1"/>
        <c:lblAlgn val="ctr"/>
        <c:lblOffset val="100"/>
        <c:noMultiLvlLbl val="0"/>
      </c:catAx>
      <c:valAx>
        <c:axId val="17151897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crossAx val="1715174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930555555555561E-2"/>
          <c:y val="9.1557509898118769E-2"/>
          <c:w val="0.93437499999999996"/>
          <c:h val="0.788370025586566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Tabelle1!$J$99</c:f>
              <c:strCache>
                <c:ptCount val="1"/>
                <c:pt idx="0">
                  <c:v>Zeitentgelt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Tabelle1!$I$100:$I$112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Tabelle1!$J$100:$J$112</c:f>
              <c:numCache>
                <c:formatCode>General</c:formatCode>
                <c:ptCount val="13"/>
                <c:pt idx="0">
                  <c:v>72.099999999999994</c:v>
                </c:pt>
                <c:pt idx="1">
                  <c:v>72.8</c:v>
                </c:pt>
                <c:pt idx="2">
                  <c:v>72.7</c:v>
                </c:pt>
                <c:pt idx="3">
                  <c:v>73.099999999999994</c:v>
                </c:pt>
                <c:pt idx="4">
                  <c:v>74.400000000000006</c:v>
                </c:pt>
                <c:pt idx="5">
                  <c:v>78.599999999999994</c:v>
                </c:pt>
                <c:pt idx="6">
                  <c:v>79.7</c:v>
                </c:pt>
                <c:pt idx="7">
                  <c:v>80.2</c:v>
                </c:pt>
                <c:pt idx="8">
                  <c:v>80.599999999999994</c:v>
                </c:pt>
                <c:pt idx="9">
                  <c:v>79.900000000000006</c:v>
                </c:pt>
                <c:pt idx="10">
                  <c:v>79.7</c:v>
                </c:pt>
                <c:pt idx="11">
                  <c:v>78.3</c:v>
                </c:pt>
                <c:pt idx="12">
                  <c:v>78.900000000000006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E-47BC-AC66-761C967D81EE}"/>
            </c:ext>
          </c:extLst>
        </c:ser>
        <c:ser>
          <c:idx val="1"/>
          <c:order val="1"/>
          <c:tx>
            <c:strRef>
              <c:f>Tabelle1!$K$99</c:f>
              <c:strCache>
                <c:ptCount val="1"/>
                <c:pt idx="0">
                  <c:v>Kennzahlenvergleich (Prämie, Akkord)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numRef>
              <c:f>Tabelle1!$I$100:$I$112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Tabelle1!$K$100:$K$112</c:f>
              <c:numCache>
                <c:formatCode>General</c:formatCode>
                <c:ptCount val="13"/>
                <c:pt idx="0">
                  <c:v>27</c:v>
                </c:pt>
                <c:pt idx="1">
                  <c:v>26.7</c:v>
                </c:pt>
                <c:pt idx="2">
                  <c:v>26.9</c:v>
                </c:pt>
                <c:pt idx="3">
                  <c:v>26.3</c:v>
                </c:pt>
                <c:pt idx="4">
                  <c:v>24.1</c:v>
                </c:pt>
                <c:pt idx="5">
                  <c:v>20.9</c:v>
                </c:pt>
                <c:pt idx="6">
                  <c:v>19.7</c:v>
                </c:pt>
                <c:pt idx="7">
                  <c:v>18.7</c:v>
                </c:pt>
                <c:pt idx="8">
                  <c:v>18.3</c:v>
                </c:pt>
                <c:pt idx="9">
                  <c:v>17.7</c:v>
                </c:pt>
                <c:pt idx="10">
                  <c:v>17.399999999999999</c:v>
                </c:pt>
                <c:pt idx="11">
                  <c:v>18.7</c:v>
                </c:pt>
                <c:pt idx="12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0E-47BC-AC66-761C967D81EE}"/>
            </c:ext>
          </c:extLst>
        </c:ser>
        <c:ser>
          <c:idx val="2"/>
          <c:order val="2"/>
          <c:tx>
            <c:strRef>
              <c:f>Tabelle1!$L$99</c:f>
              <c:strCache>
                <c:ptCount val="1"/>
                <c:pt idx="0">
                  <c:v>Zielvereinbarungen /Zielentgelt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numRef>
              <c:f>Tabelle1!$I$100:$I$112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Tabelle1!$L$100:$L$112</c:f>
              <c:numCache>
                <c:formatCode>General</c:formatCode>
                <c:ptCount val="13"/>
                <c:pt idx="0">
                  <c:v>0.9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1.5</c:v>
                </c:pt>
                <c:pt idx="5">
                  <c:v>0.5</c:v>
                </c:pt>
                <c:pt idx="6">
                  <c:v>0.6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2.4</c:v>
                </c:pt>
                <c:pt idx="10">
                  <c:v>2.9</c:v>
                </c:pt>
                <c:pt idx="11">
                  <c:v>2.9</c:v>
                </c:pt>
                <c:pt idx="1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0E-47BC-AC66-761C967D8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487192"/>
        <c:axId val="445487584"/>
      </c:barChart>
      <c:catAx>
        <c:axId val="44548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5487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548758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548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4447381859560604E-2"/>
          <c:y val="0"/>
          <c:w val="0.89999991255765366"/>
          <c:h val="5.7764805745200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4F9BF-22B7-4ADB-A6E3-0C9A7FFC0FD9}" type="datetimeFigureOut">
              <a:rPr lang="de-DE" smtClean="0"/>
              <a:pPr/>
              <a:t>14.06.2022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3557D-EF36-497E-B5BF-1276024AB5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30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3557D-EF36-497E-B5BF-1276024AB56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04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3557D-EF36-497E-B5BF-1276024AB56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60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3557D-EF36-497E-B5BF-1276024AB56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00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7336904" cy="10081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79512" y="5373216"/>
            <a:ext cx="4283968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65E9A"/>
              </a:buClr>
              <a:defRPr/>
            </a:pPr>
            <a:r>
              <a:rPr lang="de-DE" sz="12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Gerhard Bosch</a:t>
            </a:r>
          </a:p>
          <a:p>
            <a:pPr>
              <a:spcBef>
                <a:spcPts val="0"/>
              </a:spcBef>
              <a:buClr>
                <a:srgbClr val="365E9A"/>
              </a:buClr>
              <a:defRPr/>
            </a:pPr>
            <a:r>
              <a:rPr lang="de-DE" sz="1200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Universität Duisburg Essen</a:t>
            </a:r>
          </a:p>
          <a:p>
            <a:pPr>
              <a:spcBef>
                <a:spcPts val="0"/>
              </a:spcBef>
              <a:buClr>
                <a:srgbClr val="365E9A"/>
              </a:buClr>
              <a:defRPr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Institut Arbeit und Qualifikation</a:t>
            </a:r>
            <a:b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Forsthausweg 2, LE, 47057 Duisburg</a:t>
            </a:r>
            <a:endParaRPr lang="de-DE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365E9A"/>
              </a:buClr>
              <a:defRPr/>
            </a:pPr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Telefon: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+49</a:t>
            </a:r>
            <a:r>
              <a:rPr lang="de-DE" sz="12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(0)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203</a:t>
            </a:r>
            <a:r>
              <a:rPr lang="de-DE" sz="12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379-1827; </a:t>
            </a:r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Fax: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+49</a:t>
            </a:r>
            <a:r>
              <a:rPr lang="de-DE" sz="12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(0)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203</a:t>
            </a:r>
            <a:r>
              <a:rPr lang="de-DE" sz="12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379-1809 </a:t>
            </a:r>
            <a:b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Email: gerhard.bosch@uni-due.de; www.iaq.uni-due.de</a:t>
            </a:r>
            <a:endParaRPr lang="de-DE" sz="1200" kern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 bwMode="auto">
          <a:xfrm>
            <a:off x="8528447" y="665312"/>
            <a:ext cx="61555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buClr>
                <a:srgbClr val="365E9A"/>
              </a:buClr>
              <a:defRPr/>
            </a:pPr>
            <a:r>
              <a:rPr lang="de-DE" sz="2400" kern="0" dirty="0">
                <a:solidFill>
                  <a:srgbClr val="365E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de-DE" sz="2800" kern="0" dirty="0">
                <a:solidFill>
                  <a:srgbClr val="365E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Institut </a:t>
            </a:r>
            <a:r>
              <a:rPr lang="de-DE" sz="2800" b="1" kern="0" dirty="0">
                <a:solidFill>
                  <a:srgbClr val="365E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Arbeit und Qualifikation</a:t>
            </a:r>
          </a:p>
        </p:txBody>
      </p:sp>
      <p:pic>
        <p:nvPicPr>
          <p:cNvPr id="12" name="Picture 20" descr="logo_iaq2c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631" y="-1"/>
            <a:ext cx="1837369" cy="9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7" descr="logo_claim_rgb_g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203848" cy="124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921870"/>
          </a:xfrm>
        </p:spPr>
        <p:txBody>
          <a:bodyPr lIns="0" rIns="108000" anchor="t" anchorCtr="0">
            <a:normAutofit/>
          </a:bodyPr>
          <a:lstStyle>
            <a:lvl1pPr algn="l"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8739-C9F0-4E5D-8D85-B18E4A81A628}" type="datetime1">
              <a:rPr lang="de-DE" smtClean="0"/>
              <a:pPr/>
              <a:t>14.06.2022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Quelle/ Source: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FC77-68E1-476C-AD5B-B7517454499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0" descr="logo_iaq2c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7" descr="logo_claim_rgb_g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7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5CF5-90EE-45FB-ABC5-7DF7BF447C80}" type="datetime1">
              <a:rPr lang="de-DE" smtClean="0"/>
              <a:pPr/>
              <a:t>14.06.2022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Quelle/ Source: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FC77-68E1-476C-AD5B-B7517454499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0" descr="logo_iaq2c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7" descr="logo_claim_rgb_g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7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09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FC77-68E1-476C-AD5B-B7517454499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0" descr="logo_iaq2c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>
            <a:lvl1pPr algn="l"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>
          <a:xfrm>
            <a:off x="504000" y="6381328"/>
            <a:ext cx="2895600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Quelle/ Source:</a:t>
            </a:r>
          </a:p>
        </p:txBody>
      </p:sp>
      <p:pic>
        <p:nvPicPr>
          <p:cNvPr id="8" name="Grafik 17" descr="logo_claim_rgb_g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7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03232" cy="922114"/>
          </a:xfrm>
        </p:spPr>
        <p:txBody>
          <a:bodyPr>
            <a:normAutofit/>
          </a:bodyPr>
          <a:lstStyle>
            <a:lvl1pPr algn="l"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2C39-F5FC-4714-9D32-1B836B92F508}" type="datetime1">
              <a:rPr lang="de-DE" smtClean="0"/>
              <a:pPr/>
              <a:t>14.06.2022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2895600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Quelle/ Source: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FC77-68E1-476C-AD5B-B7517454499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0" descr="logo_iaq2c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7" descr="logo_claim_rgb_g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7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EDBF-8CC3-43CF-B967-0F8906AAA22C}" type="datetime1">
              <a:rPr lang="de-DE" smtClean="0"/>
              <a:pPr/>
              <a:t>14.06.2022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Quelle/ Source: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FC77-68E1-476C-AD5B-B7517454499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0" descr="logo_iaq2c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 userDrawn="1"/>
        </p:nvSpPr>
        <p:spPr>
          <a:xfrm>
            <a:off x="467544" y="6381328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17" descr="logo_claim_rgb_g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7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0E06-ADE4-4497-8B1B-E661CB50CD77}" type="datetime1">
              <a:rPr lang="de-DE" smtClean="0"/>
              <a:pPr/>
              <a:t>14.06.2022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Quelle/ Source: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FC77-68E1-476C-AD5B-B7517454499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20" descr="logo_iaq2c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7" descr="logo_claim_rgb_g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7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3-4F7D-4FE7-B594-3FE64FA90887}" type="datetime1">
              <a:rPr lang="de-DE" smtClean="0"/>
              <a:pPr/>
              <a:t>14.06.2022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Quelle/ Source: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FC77-68E1-476C-AD5B-B7517454499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Picture 20" descr="logo_iaq2c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7" descr="logo_claim_rgb_g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7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604E-FC64-49A5-A2F3-04069FC39CD7}" type="datetime1">
              <a:rPr lang="de-DE" smtClean="0"/>
              <a:pPr/>
              <a:t>14.06.2022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68000" y="6356350"/>
            <a:ext cx="2895600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Quelle/ Source: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FC77-68E1-476C-AD5B-B7517454499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20" descr="logo_iaq2c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/>
          </a:bodyPr>
          <a:lstStyle>
            <a:lvl1pPr algn="l"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9" name="Grafik 17" descr="logo_claim_rgb_g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7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D09-56CA-4583-B8E5-FF814FA80017}" type="datetime1">
              <a:rPr lang="de-DE" smtClean="0"/>
              <a:pPr/>
              <a:t>14.06.2022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Quelle/ Source: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FC77-68E1-476C-AD5B-B7517454499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20" descr="logo_iaq2c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7" descr="logo_claim_rgb_g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7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8AFD-58A4-4E21-9A9B-A538514040A5}" type="datetime1">
              <a:rPr lang="de-DE" smtClean="0"/>
              <a:pPr/>
              <a:t>14.06.2022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Quelle/ Source: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FC77-68E1-476C-AD5B-B7517454499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20" descr="logo_iaq2c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7" descr="logo_claim_rgb_g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7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6C30-EF2F-45AC-AD36-452755A5FDF9}" type="datetime1">
              <a:rPr lang="de-DE" smtClean="0"/>
              <a:pPr/>
              <a:t>14.06.2022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Quelle/ Source: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FC77-68E1-476C-AD5B-B751745449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65490" y="3933056"/>
            <a:ext cx="8208912" cy="1008112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International Labour </a:t>
            </a:r>
            <a:r>
              <a:rPr lang="fr-FR" b="1" dirty="0" err="1">
                <a:solidFill>
                  <a:schemeClr val="tx1"/>
                </a:solidFill>
              </a:rPr>
              <a:t>Organization</a:t>
            </a: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Web-</a:t>
            </a:r>
            <a:r>
              <a:rPr lang="fr-FR" b="1" dirty="0" err="1">
                <a:solidFill>
                  <a:schemeClr val="tx1"/>
                </a:solidFill>
              </a:rPr>
              <a:t>seminar</a:t>
            </a:r>
            <a:r>
              <a:rPr lang="fr-FR" b="1" dirty="0">
                <a:solidFill>
                  <a:schemeClr val="tx1"/>
                </a:solidFill>
              </a:rPr>
              <a:t> June 15, 2022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1000" y="2270799"/>
            <a:ext cx="8640960" cy="177785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ES_tradnl" dirty="0"/>
              <a:t>Experiencias Internacionales sobre Negociación Colectiva, Condiciones de Trabajo y Productividad. El caso de Alemania</a:t>
            </a:r>
            <a:endParaRPr lang="de-DE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15818"/>
              </p:ext>
            </p:extLst>
          </p:nvPr>
        </p:nvGraphicFramePr>
        <p:xfrm>
          <a:off x="282040" y="1268760"/>
          <a:ext cx="5514096" cy="1002040"/>
        </p:xfrm>
        <a:graphic>
          <a:graphicData uri="http://schemas.openxmlformats.org/drawingml/2006/table">
            <a:tbl>
              <a:tblPr/>
              <a:tblGrid>
                <a:gridCol w="5221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92">
                <a:tc>
                  <a:txBody>
                    <a:bodyPr/>
                    <a:lstStyle/>
                    <a:p>
                      <a:pPr algn="r"/>
                      <a:endParaRPr lang="de-DE" sz="12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 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48">
                <a:tc gridSpan="2"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7544" y="1538947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Gerhard Bosch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III. 2 Content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CA‘s</a:t>
            </a:r>
            <a:r>
              <a:rPr lang="de-DE" dirty="0"/>
              <a:t>: Weekly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hours</a:t>
            </a:r>
            <a:br>
              <a:rPr lang="de-DE" dirty="0"/>
            </a:br>
            <a:br>
              <a:rPr lang="de-DE" dirty="0"/>
            </a:br>
            <a:r>
              <a:rPr lang="en-GB" sz="2200" dirty="0"/>
              <a:t>Average collectively agreed working hours, 1984-2020</a:t>
            </a:r>
            <a:br>
              <a:rPr lang="de-DE" sz="2200" i="1" dirty="0"/>
            </a:br>
            <a:endParaRPr lang="de-DE" sz="22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Source: WSI-Tarifarchiv (Bispinck)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CAA37B-366D-4D49-9DE9-D047A36D9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8" y="2564904"/>
            <a:ext cx="873991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5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474" y="620688"/>
            <a:ext cx="8229600" cy="1143000"/>
          </a:xfrm>
        </p:spPr>
        <p:txBody>
          <a:bodyPr/>
          <a:lstStyle/>
          <a:p>
            <a:r>
              <a:rPr lang="de-DE" dirty="0"/>
              <a:t>III. 3 Working time </a:t>
            </a:r>
            <a:r>
              <a:rPr lang="de-DE" dirty="0" err="1"/>
              <a:t>flexibility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1520" y="1700808"/>
            <a:ext cx="86363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</a:rPr>
              <a:t>In </a:t>
            </a:r>
            <a:r>
              <a:rPr lang="de-DE" sz="2400" b="1" dirty="0" err="1">
                <a:solidFill>
                  <a:schemeClr val="tx2"/>
                </a:solidFill>
              </a:rPr>
              <a:t>exchange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for</a:t>
            </a:r>
            <a:r>
              <a:rPr lang="de-DE" sz="2400" b="1" dirty="0">
                <a:solidFill>
                  <a:schemeClr val="tx2"/>
                </a:solidFill>
              </a:rPr>
              <a:t> w-time </a:t>
            </a:r>
            <a:r>
              <a:rPr lang="de-DE" sz="2400" b="1" dirty="0" err="1">
                <a:solidFill>
                  <a:schemeClr val="tx2"/>
                </a:solidFill>
              </a:rPr>
              <a:t>reduction</a:t>
            </a:r>
            <a:r>
              <a:rPr lang="de-DE" sz="2400" b="1" dirty="0">
                <a:solidFill>
                  <a:schemeClr val="tx2"/>
                </a:solidFill>
              </a:rPr>
              <a:t>: Flexible </a:t>
            </a:r>
            <a:r>
              <a:rPr lang="de-DE" sz="2400" b="1" dirty="0" err="1">
                <a:solidFill>
                  <a:schemeClr val="tx2"/>
                </a:solidFill>
              </a:rPr>
              <a:t>distribution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working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hours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over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year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product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cycle</a:t>
            </a:r>
            <a:r>
              <a:rPr lang="de-DE" sz="2400" b="1" dirty="0">
                <a:solidFill>
                  <a:schemeClr val="tx2"/>
                </a:solidFill>
              </a:rPr>
              <a:t> - </a:t>
            </a:r>
            <a:r>
              <a:rPr lang="de-DE" sz="2400" b="1" dirty="0" err="1"/>
              <a:t>with</a:t>
            </a:r>
            <a:r>
              <a:rPr lang="de-DE" sz="2400" b="1" dirty="0"/>
              <a:t> high </a:t>
            </a:r>
            <a:r>
              <a:rPr lang="de-DE" sz="2400" b="1" dirty="0" err="1"/>
              <a:t>producitivity</a:t>
            </a:r>
            <a:r>
              <a:rPr lang="de-DE" sz="2400" b="1" dirty="0"/>
              <a:t> and </a:t>
            </a:r>
            <a:r>
              <a:rPr lang="de-DE" sz="2400" b="1" dirty="0" err="1"/>
              <a:t>cost</a:t>
            </a:r>
            <a:r>
              <a:rPr lang="de-DE" sz="2400" b="1" dirty="0"/>
              <a:t> </a:t>
            </a:r>
            <a:r>
              <a:rPr lang="de-DE" sz="2400" b="1" dirty="0" err="1"/>
              <a:t>effects</a:t>
            </a:r>
            <a:r>
              <a:rPr lang="de-DE" sz="2400" b="1" dirty="0"/>
              <a:t> (</a:t>
            </a:r>
            <a:r>
              <a:rPr lang="de-DE" sz="2400" b="1" dirty="0" err="1"/>
              <a:t>less</a:t>
            </a:r>
            <a:r>
              <a:rPr lang="de-DE" sz="2400" b="1" dirty="0"/>
              <a:t> </a:t>
            </a:r>
            <a:r>
              <a:rPr lang="de-DE" sz="2400" b="1" dirty="0" err="1"/>
              <a:t>overtime</a:t>
            </a:r>
            <a:r>
              <a:rPr lang="de-DE" sz="24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2"/>
                </a:solidFill>
              </a:rPr>
              <a:t>Temporary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reduction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standard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working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hrs</a:t>
            </a:r>
            <a:r>
              <a:rPr lang="de-DE" sz="2400" b="1" dirty="0">
                <a:solidFill>
                  <a:schemeClr val="tx2"/>
                </a:solidFill>
              </a:rPr>
              <a:t> in a </a:t>
            </a:r>
            <a:r>
              <a:rPr lang="de-DE" sz="2400" b="1" dirty="0" err="1">
                <a:solidFill>
                  <a:schemeClr val="tx2"/>
                </a:solidFill>
              </a:rPr>
              <a:t>crisis</a:t>
            </a:r>
            <a:r>
              <a:rPr lang="de-DE" sz="2400" b="1" dirty="0">
                <a:solidFill>
                  <a:schemeClr val="tx2"/>
                </a:solidFill>
              </a:rPr>
              <a:t> possible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retain</a:t>
            </a:r>
            <a:r>
              <a:rPr lang="de-DE" sz="2400" b="1" dirty="0"/>
              <a:t> </a:t>
            </a:r>
            <a:r>
              <a:rPr lang="de-DE" sz="2400" b="1" dirty="0" err="1"/>
              <a:t>skilled</a:t>
            </a:r>
            <a:r>
              <a:rPr lang="de-DE" sz="2400" b="1" dirty="0"/>
              <a:t> </a:t>
            </a:r>
            <a:r>
              <a:rPr lang="de-DE" sz="2400" b="1" dirty="0" err="1"/>
              <a:t>workers</a:t>
            </a:r>
            <a:r>
              <a:rPr lang="de-DE" sz="2400" b="1" dirty="0">
                <a:solidFill>
                  <a:schemeClr val="tx2"/>
                </a:solidFill>
              </a:rPr>
              <a:t>: </a:t>
            </a:r>
            <a:r>
              <a:rPr lang="de-DE" sz="2400" b="1" dirty="0" err="1">
                <a:solidFill>
                  <a:schemeClr val="tx2"/>
                </a:solidFill>
              </a:rPr>
              <a:t>Examples</a:t>
            </a:r>
            <a:r>
              <a:rPr lang="de-DE" sz="2400" b="1" dirty="0">
                <a:solidFill>
                  <a:schemeClr val="tx2"/>
                </a:solidFill>
              </a:rPr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Banking </a:t>
            </a:r>
            <a:r>
              <a:rPr lang="de-DE" b="1" dirty="0" err="1">
                <a:solidFill>
                  <a:schemeClr val="tx2"/>
                </a:solidFill>
              </a:rPr>
              <a:t>from</a:t>
            </a:r>
            <a:r>
              <a:rPr lang="de-DE" b="1" dirty="0">
                <a:solidFill>
                  <a:schemeClr val="tx2"/>
                </a:solidFill>
              </a:rPr>
              <a:t> 39 </a:t>
            </a:r>
            <a:r>
              <a:rPr lang="de-DE" b="1" dirty="0" err="1">
                <a:solidFill>
                  <a:schemeClr val="tx2"/>
                </a:solidFill>
              </a:rPr>
              <a:t>to</a:t>
            </a:r>
            <a:r>
              <a:rPr lang="de-DE" b="1" dirty="0">
                <a:solidFill>
                  <a:schemeClr val="tx2"/>
                </a:solidFill>
              </a:rPr>
              <a:t> 31 </a:t>
            </a:r>
            <a:r>
              <a:rPr lang="de-DE" b="1" dirty="0" err="1">
                <a:solidFill>
                  <a:schemeClr val="tx2"/>
                </a:solidFill>
              </a:rPr>
              <a:t>hrs</a:t>
            </a:r>
            <a:r>
              <a:rPr lang="de-DE" b="1" dirty="0">
                <a:solidFill>
                  <a:schemeClr val="tx2"/>
                </a:solidFill>
              </a:rPr>
              <a:t>/</a:t>
            </a:r>
            <a:r>
              <a:rPr lang="de-DE" b="1" dirty="0" err="1">
                <a:solidFill>
                  <a:schemeClr val="tx2"/>
                </a:solidFill>
              </a:rPr>
              <a:t>week</a:t>
            </a:r>
            <a:r>
              <a:rPr lang="de-DE" b="1" dirty="0">
                <a:solidFill>
                  <a:schemeClr val="tx2"/>
                </a:solidFill>
              </a:rPr>
              <a:t>/ Metall </a:t>
            </a:r>
            <a:r>
              <a:rPr lang="de-DE" b="1" dirty="0" err="1">
                <a:solidFill>
                  <a:schemeClr val="tx2"/>
                </a:solidFill>
              </a:rPr>
              <a:t>industry</a:t>
            </a:r>
            <a:r>
              <a:rPr lang="de-DE" b="1" dirty="0">
                <a:solidFill>
                  <a:schemeClr val="tx2"/>
                </a:solidFill>
              </a:rPr>
              <a:t> Baden-Württemberg 35 </a:t>
            </a:r>
            <a:r>
              <a:rPr lang="de-DE" b="1" dirty="0" err="1">
                <a:solidFill>
                  <a:schemeClr val="tx2"/>
                </a:solidFill>
              </a:rPr>
              <a:t>to</a:t>
            </a:r>
            <a:r>
              <a:rPr lang="de-DE" b="1" dirty="0">
                <a:solidFill>
                  <a:schemeClr val="tx2"/>
                </a:solidFill>
              </a:rPr>
              <a:t> 30 </a:t>
            </a:r>
            <a:r>
              <a:rPr lang="de-DE" b="1" dirty="0" err="1">
                <a:solidFill>
                  <a:schemeClr val="tx2"/>
                </a:solidFill>
              </a:rPr>
              <a:t>hrs</a:t>
            </a:r>
            <a:endParaRPr lang="de-DE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/>
              <a:t>Brand </a:t>
            </a:r>
            <a:r>
              <a:rPr lang="de-DE" sz="2400" b="1" u="sng" dirty="0" err="1"/>
              <a:t>new</a:t>
            </a:r>
            <a:r>
              <a:rPr lang="de-DE" sz="2400" b="1" dirty="0">
                <a:solidFill>
                  <a:schemeClr val="tx2"/>
                </a:solidFill>
              </a:rPr>
              <a:t>: Working time </a:t>
            </a:r>
            <a:r>
              <a:rPr lang="de-DE" sz="2400" b="1" dirty="0" err="1">
                <a:solidFill>
                  <a:schemeClr val="tx2"/>
                </a:solidFill>
              </a:rPr>
              <a:t>options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for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employees</a:t>
            </a:r>
            <a:r>
              <a:rPr lang="de-DE" sz="2400" b="1" dirty="0">
                <a:solidFill>
                  <a:schemeClr val="tx2"/>
                </a:solidFill>
              </a:rPr>
              <a:t>: Money </a:t>
            </a:r>
            <a:r>
              <a:rPr lang="de-DE" sz="2400" b="1" dirty="0" err="1">
                <a:solidFill>
                  <a:schemeClr val="tx2"/>
                </a:solidFill>
              </a:rPr>
              <a:t>or</a:t>
            </a:r>
            <a:r>
              <a:rPr lang="de-DE" sz="2400" b="1" dirty="0">
                <a:solidFill>
                  <a:schemeClr val="tx2"/>
                </a:solidFill>
              </a:rPr>
              <a:t> time? </a:t>
            </a:r>
            <a:r>
              <a:rPr lang="de-DE" sz="2400" b="1" dirty="0"/>
              <a:t>Motivation: </a:t>
            </a:r>
            <a:r>
              <a:rPr lang="de-DE" sz="2400" b="1" dirty="0" err="1"/>
              <a:t>Attracting</a:t>
            </a:r>
            <a:r>
              <a:rPr lang="de-DE" sz="2400" b="1" dirty="0"/>
              <a:t> and </a:t>
            </a:r>
            <a:r>
              <a:rPr lang="de-DE" sz="2400" b="1" dirty="0" err="1"/>
              <a:t>retaining</a:t>
            </a:r>
            <a:r>
              <a:rPr lang="de-DE" sz="2400" b="1" dirty="0"/>
              <a:t> </a:t>
            </a:r>
            <a:r>
              <a:rPr lang="de-DE" sz="2400" b="1" dirty="0" err="1"/>
              <a:t>skilled</a:t>
            </a:r>
            <a:r>
              <a:rPr lang="de-DE" sz="2400" b="1" dirty="0"/>
              <a:t> </a:t>
            </a:r>
            <a:r>
              <a:rPr lang="de-DE" sz="2400" b="1" dirty="0" err="1"/>
              <a:t>workers</a:t>
            </a: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</a:rPr>
              <a:t>German </a:t>
            </a:r>
            <a:r>
              <a:rPr lang="de-DE" sz="2000" b="1" dirty="0" err="1">
                <a:solidFill>
                  <a:schemeClr val="tx2"/>
                </a:solidFill>
              </a:rPr>
              <a:t>Railways</a:t>
            </a:r>
            <a:r>
              <a:rPr lang="de-DE" sz="2000" b="1" dirty="0">
                <a:solidFill>
                  <a:schemeClr val="tx2"/>
                </a:solidFill>
              </a:rPr>
              <a:t>: 5,2% wage </a:t>
            </a:r>
            <a:r>
              <a:rPr lang="de-DE" sz="2000" b="1" dirty="0" err="1">
                <a:solidFill>
                  <a:schemeClr val="tx2"/>
                </a:solidFill>
              </a:rPr>
              <a:t>increase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or</a:t>
            </a:r>
            <a:r>
              <a:rPr lang="de-DE" sz="2000" b="1" dirty="0">
                <a:solidFill>
                  <a:schemeClr val="tx2"/>
                </a:solidFill>
              </a:rPr>
              <a:t> 2 </a:t>
            </a:r>
            <a:r>
              <a:rPr lang="de-DE" sz="2000" b="1" dirty="0" err="1">
                <a:solidFill>
                  <a:schemeClr val="tx2"/>
                </a:solidFill>
              </a:rPr>
              <a:t>hrs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reduction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weekly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working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hrs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or</a:t>
            </a:r>
            <a:r>
              <a:rPr lang="de-DE" sz="2000" b="1" dirty="0">
                <a:solidFill>
                  <a:schemeClr val="tx2"/>
                </a:solidFill>
              </a:rPr>
              <a:t> 12 </a:t>
            </a:r>
            <a:r>
              <a:rPr lang="de-DE" sz="2000" b="1" dirty="0" err="1">
                <a:solidFill>
                  <a:schemeClr val="tx2"/>
                </a:solidFill>
              </a:rPr>
              <a:t>days</a:t>
            </a:r>
            <a:r>
              <a:rPr lang="de-DE" sz="2000" b="1" dirty="0">
                <a:solidFill>
                  <a:schemeClr val="tx2"/>
                </a:solidFill>
              </a:rPr>
              <a:t> 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</a:rPr>
              <a:t>Metall </a:t>
            </a:r>
            <a:r>
              <a:rPr lang="de-DE" sz="2000" b="1" dirty="0" err="1">
                <a:solidFill>
                  <a:schemeClr val="tx2"/>
                </a:solidFill>
              </a:rPr>
              <a:t>industry</a:t>
            </a:r>
            <a:r>
              <a:rPr lang="de-DE" sz="2000" b="1" dirty="0">
                <a:solidFill>
                  <a:schemeClr val="tx2"/>
                </a:solidFill>
              </a:rPr>
              <a:t>: </a:t>
            </a:r>
            <a:r>
              <a:rPr lang="de-DE" sz="2000" b="1" dirty="0" err="1">
                <a:solidFill>
                  <a:schemeClr val="tx2"/>
                </a:solidFill>
              </a:rPr>
              <a:t>Yearly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bonus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27,5%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monthly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pay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or</a:t>
            </a:r>
            <a:r>
              <a:rPr lang="de-DE" sz="2000" b="1" dirty="0">
                <a:solidFill>
                  <a:schemeClr val="tx2"/>
                </a:solidFill>
              </a:rPr>
              <a:t> 8 </a:t>
            </a:r>
            <a:r>
              <a:rPr lang="de-DE" sz="2000" b="1" dirty="0" err="1">
                <a:solidFill>
                  <a:schemeClr val="tx2"/>
                </a:solidFill>
              </a:rPr>
              <a:t>days</a:t>
            </a:r>
            <a:r>
              <a:rPr lang="de-DE" sz="2000" b="1" dirty="0">
                <a:solidFill>
                  <a:schemeClr val="tx2"/>
                </a:solidFill>
              </a:rPr>
              <a:t> off per </a:t>
            </a:r>
            <a:r>
              <a:rPr lang="de-DE" sz="2000" b="1" dirty="0" err="1">
                <a:solidFill>
                  <a:schemeClr val="tx2"/>
                </a:solidFill>
              </a:rPr>
              <a:t>year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for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employees</a:t>
            </a:r>
            <a:r>
              <a:rPr lang="de-DE" sz="2000" b="1" dirty="0">
                <a:solidFill>
                  <a:schemeClr val="tx2"/>
                </a:solidFill>
              </a:rPr>
              <a:t> in shift </a:t>
            </a:r>
            <a:r>
              <a:rPr lang="de-DE" sz="2000" b="1" dirty="0" err="1">
                <a:solidFill>
                  <a:schemeClr val="tx2"/>
                </a:solidFill>
              </a:rPr>
              <a:t>work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with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children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under</a:t>
            </a:r>
            <a:r>
              <a:rPr lang="de-DE" sz="2000" b="1" dirty="0">
                <a:solidFill>
                  <a:schemeClr val="tx2"/>
                </a:solidFill>
              </a:rPr>
              <a:t> 8 </a:t>
            </a:r>
            <a:r>
              <a:rPr lang="de-DE" sz="2000" b="1" dirty="0" err="1">
                <a:solidFill>
                  <a:schemeClr val="tx2"/>
                </a:solidFill>
              </a:rPr>
              <a:t>years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or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with</a:t>
            </a:r>
            <a:r>
              <a:rPr lang="de-DE" sz="2000" b="1" dirty="0">
                <a:solidFill>
                  <a:schemeClr val="tx2"/>
                </a:solidFill>
              </a:rPr>
              <a:t> care </a:t>
            </a:r>
            <a:r>
              <a:rPr lang="de-DE" sz="2000" b="1" dirty="0" err="1">
                <a:solidFill>
                  <a:schemeClr val="tx2"/>
                </a:solidFill>
              </a:rPr>
              <a:t>obligations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</a:rPr>
              <a:t>High </a:t>
            </a:r>
            <a:r>
              <a:rPr lang="de-DE" sz="2000" b="1" dirty="0" err="1">
                <a:solidFill>
                  <a:schemeClr val="tx2"/>
                </a:solidFill>
              </a:rPr>
              <a:t>preferences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for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shorter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working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hrs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instead</a:t>
            </a:r>
            <a:r>
              <a:rPr lang="de-DE" sz="2000" b="1" dirty="0">
                <a:solidFill>
                  <a:schemeClr val="tx2"/>
                </a:solidFill>
              </a:rPr>
              <a:t> wage </a:t>
            </a:r>
            <a:r>
              <a:rPr lang="de-DE" sz="2000" b="1" dirty="0" err="1">
                <a:solidFill>
                  <a:schemeClr val="tx2"/>
                </a:solidFill>
              </a:rPr>
              <a:t>increases</a:t>
            </a:r>
            <a:endParaRPr lang="de-DE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243" y="404664"/>
            <a:ext cx="8229600" cy="1143000"/>
          </a:xfrm>
        </p:spPr>
        <p:txBody>
          <a:bodyPr/>
          <a:lstStyle/>
          <a:p>
            <a:r>
              <a:rPr lang="de-DE" dirty="0"/>
              <a:t>III. 4 </a:t>
            </a:r>
            <a:r>
              <a:rPr lang="de-DE" dirty="0" err="1"/>
              <a:t>Modernization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23886" y="1484784"/>
            <a:ext cx="863631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err="1">
                <a:solidFill>
                  <a:schemeClr val="tx2"/>
                </a:solidFill>
              </a:rPr>
              <a:t>Example</a:t>
            </a:r>
            <a:r>
              <a:rPr lang="de-DE" sz="2400" b="1" dirty="0">
                <a:solidFill>
                  <a:schemeClr val="tx2"/>
                </a:solidFill>
              </a:rPr>
              <a:t> Metall </a:t>
            </a:r>
            <a:r>
              <a:rPr lang="de-DE" sz="2400" b="1" dirty="0" err="1">
                <a:solidFill>
                  <a:schemeClr val="tx2"/>
                </a:solidFill>
              </a:rPr>
              <a:t>industry</a:t>
            </a:r>
            <a:r>
              <a:rPr lang="de-DE" sz="2400" b="1" dirty="0">
                <a:solidFill>
                  <a:schemeClr val="tx2"/>
                </a:solidFill>
              </a:rPr>
              <a:t>: </a:t>
            </a:r>
            <a:r>
              <a:rPr lang="de-DE" sz="2000" b="1" dirty="0" err="1">
                <a:solidFill>
                  <a:schemeClr val="tx2"/>
                </a:solidFill>
              </a:rPr>
              <a:t>Before</a:t>
            </a:r>
            <a:r>
              <a:rPr lang="de-DE" sz="2000" b="1" dirty="0">
                <a:solidFill>
                  <a:schemeClr val="tx2"/>
                </a:solidFill>
              </a:rPr>
              <a:t> 2002: </a:t>
            </a:r>
            <a:r>
              <a:rPr lang="de-DE" sz="2000" b="1" dirty="0" err="1">
                <a:solidFill>
                  <a:schemeClr val="tx2"/>
                </a:solidFill>
              </a:rPr>
              <a:t>Four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job classifications: for (1) blue-collar workers, (2) masters, (3) technical employees, (4)  commercial employees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Replaced by a joint classification system based on 5 criteria: </a:t>
            </a:r>
            <a:r>
              <a:rPr lang="en-GB" sz="2000" b="1" dirty="0">
                <a:solidFill>
                  <a:schemeClr val="tx2"/>
                </a:solidFill>
              </a:rPr>
              <a:t>1) Required skills, (2) Prior work experience, (3) Scope for decisions, (4) Cooperation, (5) Management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Encouragement  of work in teams and flat hierarchies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Blue-collar workers can move up the wage scale easier </a:t>
            </a:r>
            <a:r>
              <a:rPr lang="de-DE" sz="2000" b="1" dirty="0">
                <a:solidFill>
                  <a:schemeClr val="tx2"/>
                </a:solidFill>
              </a:rPr>
              <a:t>Implementation </a:t>
            </a:r>
            <a:r>
              <a:rPr lang="de-DE" sz="2000" b="1" dirty="0" err="1">
                <a:solidFill>
                  <a:schemeClr val="tx2"/>
                </a:solidFill>
              </a:rPr>
              <a:t>over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six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years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no</a:t>
            </a:r>
            <a:r>
              <a:rPr lang="de-DE" sz="2000" b="1" dirty="0">
                <a:solidFill>
                  <a:schemeClr val="tx2"/>
                </a:solidFill>
              </a:rPr>
              <a:t> wage </a:t>
            </a:r>
            <a:r>
              <a:rPr lang="de-DE" sz="2000" b="1" dirty="0" err="1">
                <a:solidFill>
                  <a:schemeClr val="tx2"/>
                </a:solidFill>
              </a:rPr>
              <a:t>cuts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for</a:t>
            </a:r>
            <a:r>
              <a:rPr lang="de-DE" sz="2000" b="1" dirty="0">
                <a:solidFill>
                  <a:schemeClr val="tx2"/>
                </a:solidFill>
              </a:rPr>
              <a:t> „</a:t>
            </a:r>
            <a:r>
              <a:rPr lang="de-DE" sz="2000" b="1" dirty="0" err="1">
                <a:solidFill>
                  <a:schemeClr val="tx2"/>
                </a:solidFill>
              </a:rPr>
              <a:t>loosers</a:t>
            </a:r>
            <a:r>
              <a:rPr lang="de-DE" sz="2000" b="1" dirty="0">
                <a:solidFill>
                  <a:schemeClr val="tx2"/>
                </a:solidFill>
              </a:rPr>
              <a:t>“</a:t>
            </a:r>
          </a:p>
          <a:p>
            <a:r>
              <a:rPr lang="de-DE" sz="2400" b="1" dirty="0" err="1">
                <a:solidFill>
                  <a:schemeClr val="tx2"/>
                </a:solidFill>
              </a:rPr>
              <a:t>Similar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reforms</a:t>
            </a:r>
            <a:r>
              <a:rPr lang="de-DE" sz="2400" b="1" dirty="0">
                <a:solidFill>
                  <a:schemeClr val="tx2"/>
                </a:solidFill>
              </a:rPr>
              <a:t> on </a:t>
            </a:r>
            <a:r>
              <a:rPr lang="de-DE" sz="2400" b="1" dirty="0" err="1">
                <a:solidFill>
                  <a:schemeClr val="tx2"/>
                </a:solidFill>
              </a:rPr>
              <a:t>other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industries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where</a:t>
            </a:r>
            <a:r>
              <a:rPr lang="de-DE" sz="2400" b="1" dirty="0">
                <a:solidFill>
                  <a:schemeClr val="tx2"/>
                </a:solidFill>
              </a:rPr>
              <a:t> social </a:t>
            </a:r>
            <a:r>
              <a:rPr lang="de-DE" sz="2400" b="1" dirty="0" err="1">
                <a:solidFill>
                  <a:schemeClr val="tx2"/>
                </a:solidFill>
              </a:rPr>
              <a:t>partners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are</a:t>
            </a:r>
            <a:r>
              <a:rPr lang="de-DE" sz="2400" b="1" dirty="0">
                <a:solidFill>
                  <a:schemeClr val="tx2"/>
                </a:solidFill>
              </a:rPr>
              <a:t> strong, but </a:t>
            </a:r>
            <a:r>
              <a:rPr lang="de-DE" sz="2400" b="1" dirty="0"/>
              <a:t>not in </a:t>
            </a:r>
            <a:r>
              <a:rPr lang="de-DE" sz="2400" b="1" dirty="0" err="1"/>
              <a:t>industries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low</a:t>
            </a:r>
            <a:r>
              <a:rPr lang="de-DE" sz="2400" b="1" dirty="0"/>
              <a:t> </a:t>
            </a:r>
            <a:r>
              <a:rPr lang="de-DE" sz="2400" b="1" dirty="0" err="1"/>
              <a:t>coverage</a:t>
            </a:r>
            <a:r>
              <a:rPr lang="de-DE" sz="2400" b="1" dirty="0"/>
              <a:t> </a:t>
            </a:r>
            <a:r>
              <a:rPr lang="de-DE" sz="2400" b="1" dirty="0" err="1"/>
              <a:t>by</a:t>
            </a:r>
            <a:r>
              <a:rPr lang="de-DE" sz="2400" b="1" dirty="0"/>
              <a:t> </a:t>
            </a:r>
            <a:r>
              <a:rPr lang="de-DE" sz="2400" b="1" dirty="0" err="1"/>
              <a:t>CA‘s</a:t>
            </a:r>
            <a:r>
              <a:rPr lang="de-DE" sz="2400" b="1" dirty="0"/>
              <a:t> like in </a:t>
            </a:r>
            <a:r>
              <a:rPr lang="de-DE" sz="2400" b="1" dirty="0" err="1"/>
              <a:t>retail</a:t>
            </a:r>
            <a:r>
              <a:rPr lang="de-DE" sz="2400" b="1" dirty="0"/>
              <a:t> </a:t>
            </a:r>
            <a:r>
              <a:rPr lang="de-DE" sz="2400" b="1" dirty="0" err="1"/>
              <a:t>or</a:t>
            </a:r>
            <a:r>
              <a:rPr lang="de-DE" sz="2400" b="1" dirty="0"/>
              <a:t> </a:t>
            </a:r>
            <a:r>
              <a:rPr lang="de-DE" sz="2400" b="1" dirty="0" err="1"/>
              <a:t>transport</a:t>
            </a:r>
            <a:endParaRPr lang="de-DE" sz="2400" b="1" dirty="0"/>
          </a:p>
          <a:p>
            <a:r>
              <a:rPr lang="de-DE" sz="2400" b="1" dirty="0" err="1"/>
              <a:t>Effect</a:t>
            </a:r>
            <a:r>
              <a:rPr lang="de-DE" sz="2400" b="1" dirty="0"/>
              <a:t>: flat </a:t>
            </a:r>
            <a:r>
              <a:rPr lang="de-DE" sz="2400" b="1" dirty="0" err="1"/>
              <a:t>hierarchies</a:t>
            </a:r>
            <a:r>
              <a:rPr lang="de-DE" sz="2400" b="1" dirty="0"/>
              <a:t>, modern </a:t>
            </a:r>
            <a:r>
              <a:rPr lang="de-DE" sz="2400" b="1" dirty="0" err="1"/>
              <a:t>work</a:t>
            </a:r>
            <a:r>
              <a:rPr lang="de-DE" sz="2400" b="1" dirty="0"/>
              <a:t> </a:t>
            </a:r>
            <a:r>
              <a:rPr lang="de-DE" sz="2400" b="1" dirty="0" err="1"/>
              <a:t>organization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higher</a:t>
            </a:r>
            <a:r>
              <a:rPr lang="de-DE" sz="2400" b="1" dirty="0"/>
              <a:t> </a:t>
            </a:r>
            <a:r>
              <a:rPr lang="de-DE" sz="2400" b="1" dirty="0" err="1"/>
              <a:t>productivity</a:t>
            </a:r>
            <a:r>
              <a:rPr lang="de-DE" sz="2400" b="1" dirty="0"/>
              <a:t> in </a:t>
            </a:r>
            <a:r>
              <a:rPr lang="de-DE" sz="2400" b="1" dirty="0" err="1"/>
              <a:t>whole</a:t>
            </a:r>
            <a:r>
              <a:rPr lang="de-DE" sz="2400" b="1" dirty="0"/>
              <a:t> </a:t>
            </a:r>
            <a:r>
              <a:rPr lang="de-DE" sz="2400" b="1" dirty="0" err="1"/>
              <a:t>industries</a:t>
            </a:r>
            <a:r>
              <a:rPr lang="de-DE" sz="2400" b="1" dirty="0"/>
              <a:t>: </a:t>
            </a:r>
            <a:r>
              <a:rPr lang="de-DE" sz="2400" b="1" dirty="0" err="1"/>
              <a:t>no</a:t>
            </a:r>
            <a:r>
              <a:rPr lang="de-DE" sz="2400" b="1" dirty="0"/>
              <a:t> „</a:t>
            </a:r>
            <a:r>
              <a:rPr lang="de-DE" sz="2400" b="1" dirty="0" err="1"/>
              <a:t>house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-house </a:t>
            </a:r>
            <a:r>
              <a:rPr lang="de-DE" sz="2400" b="1" dirty="0" err="1"/>
              <a:t>fighting</a:t>
            </a:r>
            <a:r>
              <a:rPr lang="de-DE" sz="2400" b="1" dirty="0"/>
              <a:t>“ like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decentralized</a:t>
            </a:r>
            <a:r>
              <a:rPr lang="de-DE" sz="2400" b="1" dirty="0"/>
              <a:t> </a:t>
            </a:r>
            <a:r>
              <a:rPr lang="de-DE" sz="2400" b="1" dirty="0" err="1"/>
              <a:t>collective</a:t>
            </a:r>
            <a:r>
              <a:rPr lang="de-DE" sz="2400" b="1" dirty="0"/>
              <a:t> </a:t>
            </a:r>
            <a:r>
              <a:rPr lang="de-DE" sz="2400" b="1" dirty="0" err="1"/>
              <a:t>bargaining</a:t>
            </a:r>
            <a:endParaRPr lang="de-DE" sz="2400" b="1" dirty="0"/>
          </a:p>
          <a:p>
            <a:endParaRPr lang="de-DE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3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9381728" cy="1008112"/>
          </a:xfrm>
        </p:spPr>
        <p:txBody>
          <a:bodyPr/>
          <a:lstStyle/>
          <a:p>
            <a:r>
              <a:rPr lang="de-DE" dirty="0"/>
              <a:t>III. 5 </a:t>
            </a:r>
            <a:r>
              <a:rPr lang="de-DE" dirty="0" err="1"/>
              <a:t>Modernization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vocational</a:t>
            </a:r>
            <a:r>
              <a:rPr lang="de-DE" dirty="0"/>
              <a:t> </a:t>
            </a:r>
            <a:r>
              <a:rPr lang="de-DE" dirty="0" err="1"/>
              <a:t>training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87016" y="1196752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61%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German 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vocational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training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qualifications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Around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4,5 %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apprentices</a:t>
            </a:r>
            <a:endParaRPr lang="de-DE" sz="24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Training in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around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350 national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collar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occupations</a:t>
            </a:r>
            <a:endParaRPr lang="de-DE" sz="24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Training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duration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2 – 4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years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3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days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2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days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vocational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schools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Basic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idea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functional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flexibility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through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broad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training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helps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cope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changing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environment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partners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decide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committee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German Federal Institute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Vocational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Training on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basic standards of new or </a:t>
            </a:r>
            <a:r>
              <a:rPr lang="en-GB" sz="2400" b="1" dirty="0">
                <a:solidFill>
                  <a:schemeClr val="tx2"/>
                </a:solidFill>
                <a:ea typeface="Times New Roman" panose="02020603050405020304" pitchFamily="18" charset="0"/>
              </a:rPr>
              <a:t>modernized </a:t>
            </a:r>
            <a:r>
              <a:rPr lang="en-GB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occupations (occupational title, duration of training, training programme)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National and sectoral training alliances and CA’s and plant agreements on vocational training (levy systems, obligations to train etc.)</a:t>
            </a:r>
            <a:endParaRPr lang="de-DE" sz="2400" b="1" dirty="0">
              <a:solidFill>
                <a:schemeClr val="tx2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2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279" y="692696"/>
            <a:ext cx="8229600" cy="1143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Quelle/ Source:</a:t>
            </a:r>
            <a:endParaRPr lang="de-DE" dirty="0"/>
          </a:p>
        </p:txBody>
      </p:sp>
      <p:sp>
        <p:nvSpPr>
          <p:cNvPr id="4" name="AutoShape 4" descr="data:image/jpeg;base64,/9j/4AAQSkZJRgABAQAAAQAB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iJMMf+6P/QRUjMem7v8A+zVHB/qI8/3R/IVIeT/n1rnNQzxnnp/Q0oJzjJpO3+f7tKBg/j/WmMXOQf8APc0McH8/5UgHX8f60vVvx/woAUMcDJzz/WgMdvrx/Sk7Z/z3pe34/wBKAFBOeOxo7YPPFHv9P5mgGmAucnHqf60mTtHsKOPpS9B+FAhcmk56/jSnrSfw/hQMO/tQM96UUfWmIM0UCloAM8jmjPFGBRjigBcmjNFFABn0o7YoFAoAUmjPH+fSijFMAoBoo7UALnmj8aO9LQIBnI5o7GjvS0wDJ3fjQCcUtJSAP8aO1KKO1MAoo/z/ADo70AGcYoJoo7igQZOKXJ7Un8NLQAnODSjO7r3pB0/D+lKPvfj/AFoATJ5+lLn5uvf+tJ/n9KDnf+NAASSvXtQSc8Hv/jQaD1/H/GgAydo+n+FBJwf8+tHb8P8ACjsf8+tAxQaTJ29e1KP8/mKT+H8P6UxCgnPXv/WkDfL+H9BSj+v9aQdPw/oKYACcnn1/rQM5HPp/SjufxoA/p/SgBMnd+f8AI0uTuP4fzoUZ/wA+xo/i/L+dAChjk8/5xQSf8/jSd/8APpSn/P60AIc7vbP+FJn+VL/EPr/hSY6fSgB2Tu6+lGfr/nFJ/F+Ipew/z6UABzj8P8aCfmHPeg/0o7j60ALk8fSg/X/PNJ2/ClPX/PvQAmT60EnH4UtJQIUk560maUikoADSnOetJS45oATkd6OaU0GgA57GkpeeKT/P8qACg8UUuKADvSUueaSgA/w/xo70etKOv40AIDzR2/ClFHagBOcHHr/jS5NHr9aB0FMBAeOtBzg80fw/hS9j/n1oATn1oycj/PpS0Y/z+VACZPrS5I/z9aKQ/wCf1pABz/OgGlNA6/59qYCDP+fwo6iigd/p/jQAnY/59aCcfSl9aDQAhJODRnj8KB90UHgfhQITJBpSTvJz3oYc0Hr+NAwGfX1pAeKB1/OjsfpQAfwnmlOc9e9GKOo/GkAdxSZo9KCKAEzRntSnNFACZJFB4FKOlJQAZNIc0poPXNMBB1o6UtFIBO1JTqTHFAhOvejHalPWj0oASjHFOxTaBidB1pcUUp7UgG9MUUtFADeaM4paQAUAHP0oORnmlNBoATmkpaKAE9qUHFLSYzQAmfej0paSkAmKKKXHNACDpRnmg0nagYUlLQRQAg4oyfWig96ADJpKX1ooACaTpQe9B70AGeKCT69KD1NGOtAASeee1B70EUd6QCEn19qU9/0o9aQ0AICSPQ0HtS0Y9aAEGRxnNAz096PT/PrSjr+NAEcPESY/uj+YpwOcf59abCP3Uf8Auj+dOHP+fasyxT0/z6AUoPPr/wDro9B7/wBRS+mP89aAE7H8f5U4fe/H+tJ7f56ClH5//rNMBvQfh/Q089fx/rTf8P6U7qfx/rQAg6fhTu/+fak/h/Cl7/jTAT/P86XuPejGB68Ud6AClpMUvegQUUdvwpaAEpaB09qXFMBM0tGKKACij0ooAXFAFGaWgBBRS0d6YCUuKMcUooATFLRS0AGKKXtR3oAKKKWgQUUUtMBP8/pRR/n9DR3x/nrQAhH+fwNB60v+f0pHIAJPAxk/nQAHp/n0pf8AGq6XtrM2yK4idv7quCelWGIVSzcKOpoEJ2pw6/59aprqtgx2reQljwBvHpVsHLZH+eaADt/n0pf4j/nvSdj/AJ7UL94/X/GmAH+lB6/j/jSkfyo7/wCfegY3+H8P8KU9P8+9HT/P0pT0/wA+9AhBxQPu/h/Sl/z+tVru+trKESXUqxocAE9zimBZH9f601Rx+H9BUdpeQXkQkt5BIhPUfWpAPl/AfyoAB1P4/wBaF/w/pS4+Y/jSL/h/SgBR/j/I0fxdf85oHv7/AMjS9/8APrQAnf8AH+lB/p/jR3/H+lB/p/jQAHr+P+FH+FL3/H/Ck7c+lACnr+IpM8f59qUnmj/P8qAEP9KU9fxoNHfp3oATt+FL6/X/ABo7fhSmgBO4ox/Sl/nSGgQopMc0tYtv4lsp737IiS+Zu25IGM/nQBs0d6juLmG2hMs8iog7mo7O9hvbZbiEnYxOM+xoAsUGsSDxLZXV4toiTBy23JAx/OtsY7fyoAKDQaX+VACUGqWo6raaeAJ5PnPAReSasyTCOF5TkqilsfrTAk/z/KisXTPEttqV0IIoZVOCctjFbKnIoAXuaUdaO9A60AJSev8An1p2KQjn/PvQAd6B0/z7UvueBXO3vi6ytZjFGrTlTglTgUAdAehpcf5/OuZg8aWskgWSB41P8Wc10cE8dxEskTbkfkEd+tAD6Mcf59qUUn+f5UAB6UH/AD+tR3Mv2e2kmI3bFLY9cCsTR/Ey6rdeQLby/lJzvz/SkBv9/wDPrR3/AC/pRkYz0o9Pw/pTAAKTHJ/z60vpQRyf8+tIBD3oHT8f8KUdce9C8Hnp/wDqpgNHSg9PwrnJvE0keqtYraqVEmzfn/61dGDuU8Y/yaAFNJ/EKd/jXNaz4ml03U2tEgRwFB3E+tAHRgc0Dv8ASqV5qlvYWiXF023eBgDkk46Umkal/adp9o2eWCxAHtQBfHf60Cgfex70YpAJjofahulDsEjLscKoySewrJ0vV5NTuJSkGLVOFkP8RoA1qSsm31hrvVmt7aHdbxEiSXtn2rX7igBB3pSOKBR2oAQjNBpR3+tHpQAlH+FL3FZeta1BpESmQFpX+6g6mmBpUf41xQ8X6gwLJbR7PXaa2NE8Rx6g4hmQRzY49GpCN00Vn6tq9vpVsJJcs78Ig6k1zP8Awl2pSFmitk2f7pOKAO2ornNG8TrezLDcoEkbgEdCfSuiQ7hkUDFxik7UuKPSgBKSnGkNAAaTFLRSASkpe1HegBBRS46UlABRRS/hSAaBnNGOKU+1BoAaelBpaKAG0hp2KKBietIaWigBqhhkHBGeKX1paKAGminY7GjFADQM0H0px7f59KTFACGjpSjpSdx/n0oAWk9KB/SjHApAJ/KgDgZpf/10D9MUAJ/FR14o7evT+lLQMaemaUD5vrzSAZyP89qUYwPXj+lAiKL/AFUf+6P609Twf89hTI+YUH+yP/QTUmOD/n0qCwx834/+zUp5HHv/ACNIB/n8TSj+n9P/AK9ADj6den9BQPu/h/jTe/8An1oJwPw/pQAvQ/59qUf0/wAaUdvr/WkHY+1AB1paUD5vx/wpOlMA7Ud6WjtQAUvWk9qUUCDsaXvSd/w/woPWgAPCn6UveigUwClpKXFABRiijFAB796XvRilNACUtJS0wDFL/jRRQAlKOtH+FLQAdqXv+NIOlKKYCf4Uvf8AGig9fxoEHalpD0/D+lL3/wA+tAAP8/lR3/z60Dp+H9KO9ACf5/So7kfuJM/3T/WpOv8An2qO5/1MnrtP9aAOC8Jn/idN9G/rV/xPrzSE6fZNntIw/kK5i3upbWeUw8O25c+nNTWbvp+owy3EROCHw4+8D3q7EHVeGNB8iMXd0n7w/cU9veulnnitYmkmdUQdSTgdTTbaaOe3SSJgUcZGPpXF+M715tUSz3YijGT6ZJPNLcZ0K+KdKZwvnkc4ztOOla8U0cyh4nVlJ4IPHeuIn0nSBphMd7ELpF3BvMHJx0xUfh3VntdOvQTny4/MUehosFzrL/XrCwl8uebLd1XkjpRY69YahJst5vn7KwwT16Vw2iQ2d5dSS6ncKo+8QzY3k0arHa2GpRvplyrxkbhsfJQg07Bc7/U9Tt9MgWa43bGbb8ozzxVFvFOmJbpKZGO8427eeM9qyfFM/wBp8O2kv99gf0FVfC+hwXts1zdLvBbaq5xRYLnT6fr9hqEhjhkIfPCuMZ6VX8Tmx+wR/bzJ5W8Y8rrnBrktZs/7E1oLbuQvDx+o56VteLpfN0G2kA4Z1P6UWA0tGuLC10d57XzjBGSx3gZog8VabJDI+6RAgHDDk/SsvSv+RPuf9x6xPDGnR6jf7ZgTEi7iPWnYVzrIPFumSyhD5qAn7zLx/OtxHUjORjAINcB4s02DTrqF7ZdiSqcoOgIrXnvZIPBwlViJGjChs++KVhl268WabbTGMeZKRkEoOM/jSyeK9OjhjmUSSB+CoA3KR681z/hPSbe9aSa6G9U4CnoTjvUPivSotMvojb8RTKTt9COtFgud3ZXaXttHPGrKsgyAetWOhP8An1rL8Oj/AIk1p3+StRh/n8TSGYlv4mtrjUhZpDIHLlcnGOPx9qu6nqKaZZG5lRnQELgdea4jR/8AkbB/12b+tdJ4x48Pv/vr/OnYVy7p+uxX9lNcxxOqxdQcc8ZqhF4zspEcvC6bRkZI+Y+lZ/hf/kAXx9Cf5VjeGrCPUNRCTcoi7iPWnYVzp4fGlnLIEeCSNT/ESDiuiilSaNZI2DK3IIrkPFuj21vYpeW8axsjBWCjAINXvBlw0ullGOfKcgfQ0rDudDM7RxO6ruKqTt9ax9I8SRandNAIGiYAkZYGtsjj8K8+QHSfGDJ91PN4z/db/wDXSQHS6z4li0q5WAwGRim44bGKvw6pHNpf27btTy95GemO1cBrTSX+vXZj+bywcf7qirkWolPBssIbDeZ5Y+h5p2Fc6XRvEX9rzuiWpRUGSxbP9KydP1HTZNaEcemCOXzCPM8wnB9cVZ8FWpj01pz1lY4+g4rA0b/kZx/11anYCz4w1X7VdCyEZUW7n5t3DfhV7wtrWVh07yDwG+fd+PTFR+Ooo0S0dUUOztuIUAnj1rV8LwRDRreTyk3kN820Z6+tAHH6Zcx2uuCeY4RJGJxXRf8ACbIrkLZkpngl8HH0xXN6dapd64sMgyjSnI9Rmul8X2FrDo0csUKo8cgVSoxwaAOjsNQh1C3WeEna3UHsfSpp5PKgeTGdik49cCua8DsTp0wPOJOK6kgFcEZB6g0hnlmp6mb/AFRrwx7MkYTOcYrsNP1g6npN6Wh8vZGV4bOeD7VzXiKNF8USoqqq7l4AwK7i5iSPS7jYir+5JO0AdqYjgfD2oRadem4myQqHAHc1ux+NiJAr2eE74fnFYvha0ivNWjWZQyKC2D3rX8cWsEUVpNGiq5YqSBjIoA6uG/t5rMXYfEO3dk9hXN3PjZFuCLS28xAfvMcZrNnuHi8ExKpI8yYofp1qLw/qdhpsDtcW8kkzH7ygEY9KLBc6TRvFMOoTCCZPKlbpzwa38gk45ry+9uoH1f7TYRPFHlWCsMYbv0r023bfGjcfMAaQFTXGmXRbtoM+Z5ZxjrXC+GP7PN4x1DZ0Gzf93PfNeizyQxLmeSNEPB3nA+lcpd+E7W8dptMvYwCeVByo/EU0DJ9b0K31K1SXTEhEwIwUIAI71d8N6feafZtDd7eGyuGzgYrlLzRdV0ZWuQcxxn/WRt098V0nhjWpdQtpUnOZIRnP94UCH654mj0uT7PEglnxkjPC/WsmPxrdK6+daRhT6ZB/nWRpKjUPEiNcDeJJixB713Gp6LbarbLHL8mwgqyjkD0oGEl/FqGg3E8X3TC+QexweK4PQNRTTbh53Uu2zCqO5rtn0uDTNBvI4CxzExYk+xrkvB9rHcaqDIoYRoWAPrQI0F8Z3qSqs1rEF7jBBx+db97rfl6C2o2yqxwCobp1FYnjuJFSykCgOSVJ74wKjJ/4oB8+vH/fQoAVPGd08RUW0bzn7oUHAFPtPGU/2nZfQxqnQ7QQV/Wo/BFsjNcTlQXTABPas3xXGB4jmCjbvCk/UiiwGpdeML0yNJa2yrbg4DOpOfxrc0DWxqsLb02SR43AdD71X1O0ij8LTxogVVhBAA74FZPgXma5/wB1aLASTa/crrzWixW+wTbNxj+bH1zXRanqsOl2TTzcnOFUdzzXDyc+LX/6+a0vHcjedaQ/w4LfjQAxPFmqzyMYIFKA5ICE4H1rG1W//tLUzclNhKqpGe4rtvDFrFDo0BVRucZY+vNcj4jt47fxFMkQAU7WwOxNAE/im7u5J0hlTbbpjy224ydo71a8K3t+Jbe3WM/ZCxy2z+tTeNuLKxHv/StTwmP+JLD9T/OgCpqvia4XUDY6dEGlVtpY85PtUFzrHiCxVHuYk2H0XP8AKq+taJf2mqS39krMjN5gK9VNMi8TX9sVS9gWRV6h1wTQM6CXUHvfDV1P5bRt5R4I/lWT4QvLho5LV+Iokyo24Oc10OlajBqlpvjUAdGQ9jV5Y0XJVFU+wxSA4fwpe3CakbVRiKRmZsryT9a7lTuUGkWNFwVRQfpTumB6UDDv+FA6mqupXsenWcl1KrMiYyF69axP+E0sSc+RN+Q/xoA6TpR2rDvPFFrZvGkkMrF0DjGOh/Gnad4mttQuxbxQyhiCctjFIDaPSsTU/Dlvql59pmmlDbQu0dMCtsHIzSmgChIlnp9kxkEccCjkEcHiuF0oNeeIVazQqnmlhx91aueJZ7nUtcFiuREjhFHbJ6k11Wj6RBpkGyMZY/ec9TTEV9T8PwarMk1xLIuxdoVelXY7e102yxhI4UUbmbAz9audq4jxfc3F1qi2Ee7ylxkDoWNAzNyL7xCWsEKo0oKYHQZ616LECFANZuiaLDpkIAG6U/fc9/pWtikAdTRj8qXvR0BoASkIpTR2oATvRSijFIBAKMUuKD0oAbRS4oxQA3FBpxGaTFACUUpFJ1FIBMUmKdRigBuKQdadRQMaBSU/HWkNACYpBS/ypD3oAAOlLRxzRjmgBMUUpooATtSY46U7/P8AOg96AG4opTzx3oI5/GkMTFJjnFO9e9B69eaBDexoPal9v896TtQMMZzSDt9ace1Ko+YfXP8AOgCvEcwx+u0f+g1IfTP+c1HBzCn+6M/kKkPX/PrUFCgcfh/Q0o6n3/8ArUn8P+f7tOHf3/xoATPr/nrSMP8AP4UuOD+P8jR3/H/CgBc/z/rR2/z6Ue/+e9LimAvGfxpD3o9f8+tKO+P89KAFP3vxpvb8KXv6UooAKO1LSdvwoELRik/xozQAopaKKYBRQKPSgApRxRR2oAWiiigAFKKKKYBS0lKKADH8qD7UtFACdqUUYyKKYgpe9JSnrQAdvw/pR3/z60H+lLQA3t/n0qveaha2AU3Uqxhs4z3qx2/z6VgeL7FbqwErzeWYMsBjO72piNR9VsY7VbprhRC5wHxxmhL23vbR5baQOmCMiufNgt14RhSaXyNnz5I9MnFXPCkLf2IAwxvJ/KgDlvDltFc60UmXcoLHH510Pi/SRcaet5An7236gd1z/SrGmeGE029+0rcl+vylcdfxreeMMhRhlTwQe/Jptiscd4O1XrYysAMboyf1FUPF8Bi10TOvySqCD64PIrcXwfDFc+fBePHhtyjZnH61r32lW2oWvk3Q3+jDgg880XCxzcNp4aazE7vgd1L/ADD8KnGnaRc6Zef2TlpTERgk5pw8EW+7/j7kxn+7/wDXrd03S7bTYykCYJ6k9+tMLHAaANOed4tTXg/dJOMH0NbrQ+FUnERwzccqxI/OtHUfCllfXJmUtA7HLbOcnim2XhGytZhI7vNtOQG4GaLiKfjCGGDQbZLcfulcbec8Yqr4U1i2trZ7S5kEfzblZuBV/wAcIF0eIKMDzB/IVQ0LQrXVdFVptyyLIQHXrj0p9AM/X7tdX1xfsoLoAEUjvWv4si8nw9ap/dZB+la+meGrLTpfMXdLIDwz9qsarpMOq2qwTM6opDZXrnFK47HP6R/yJ9z/ALr1T8Dn/TZs/wDPOuqttEgt9NeyR5DFJkEk881FpPh600uRpIXlZmXaQxGKdxWMDx5/rbP6N/OrT2r3fgoRRjLiIMB64NbOqaFbas0f2lpB5eQuwinsiaNpLGFHlW3TIU9SM0rjOR8J6xb2DSQ3TbEc5Dehx3qDxVq0WqX0Yg5hhBAb+8Sasxnw5qU7STrLZs3JCt8p/SqOvtp3mW9vpnzJGDuf+8TT6iO28OHGjWn+5Wow4qhokBg0u2jYYYIM1oH/AD+tSM8ySX+zfErvMD+6nJYe2a1fFOu2l7Ypa2jmQlgzHGABXSaj4f0/UphLcRsJP7yHBNQJ4U0pIHiEchD9WLfMPpVXFYx/C/8AyAb78f5VhaBqQ0y/WZgShG18ehruRpVrpel3UVsH2shJ3NntXI+EbSG7vZ4p0Do0R4P1pgXPFGvW1/ZR2lo5cFgztjA+lbHg+ze20pWcFWlJbB9O1TW3hXSoZBIInYjkBnyK2kjWMAKMAdBUgL25rh/HdqYb62vUyN42E+45FdyelVNT0221OARXalkVtwwcEUkM4zwhZ/apryaUbgybCfc9a59kkSR7Q/wyYx79K9R0/SbTTYmS1UqrHJ3Nnmqr+GtMe8N0YmMpfefm4zn0qrisWdLtfsunQQ4wUTBx64rhNF58Tj/rq1ekBQFwOlZdv4d0+3uvtUcTCUHdncaLhYw/HiN9msnx8u9hn3xU3hfVrY2dvYqW84K2eOPWuju7C3voDBcxq6Zzg9vpVSz8PadYz+dbwlXAIBLE0BY4fQOfEkf/AF0aun8a/wDIB/7ar/WtC38O6da3IuIYSJQc5LGrd9p9tqFuILlN8ec4zii4WOe8Df8AIPn/AOun9K6rtzVTT9LtdNjKWqbFJyRknmrlJjPN/FOYfE0rMOPlYe4rqo9Wt9T0m9eAMBHEQc8dq0L/AEey1Fla7gWRl4B5B/Oi20extIJIYYQscgwwyeadxHE+C/8AkKn/AK5mtTx7/wAetl/vmt+z0PT9Pm821gEb4xkMTx+dS3+l2moKi3cQkVSSoJIx+VFwscjHYvfeCVSIbpI5C6qB19aqeH9ZtdOjaC8twy53BtoLA+nNd7aWUFlCsNtHsRTkDJNVbnQdNupTLNaRlj3GR/Ki4WMSz8TWl1eLAmmKVY7QwUZ+uMV1akdhgVVs9KsbHP2a3SMnv1P61cGAfxpDM3XtPOpaVNbp/rMbk+oritE1iXRLiSG4hJVjhlPBU+or0c9qp3el2V62bm1jkI7kc/pQI5LXvFcV9Yva2kTYlGGZx0HtVvwXp0sMM08ylRLhVB9K3IdB0yCUPHZxhgevJrRChcBQAB2FFwsea3kE/h/XvM25VZN8bdmB7Vo6p4ua4tEisRJFISCz55+gxXZ3NnBdx7LiJZF9GFVotD02Fw8dnGrKeDigLGRZy38vhi7kvnJLRtt3DnGDWL4H/wCQlJ/1z/rXevDG8TROgaNhtK+1QWmmWVo5e3to426ZUfSncLHMePj+4sf95v5Cq78eAD/vD/0KuxubC1vNouYEl29Nwzjig6faG1+zG3TyOuzHHelcLHL+BRm2uv8AeX+RrI8V/wDIzy/RP5V6Db2NtaKy20CRBjkhRjNMl02ynl82W1ieQkZZlye1FwsZ2tD/AIpu5/64j+QrC8Cffusf3V/rXaPBFJEY5I1aMjBUjIqOCytrTd9nt448jnauM9adwseeHnxe/wD19H+ddF4w0yS9tEuIELPAxyB1Kmt/+zrMTGX7LF5m7O7YM59ashRk8f54ouFjz7SfE76bZ/Znh8zb9z2+tY9zLNc6gZ7kESSsGx7dq9P/ALNstxY2kJbrkoM057C0dtz20LNgclATRcLHL+NYXfT7WVRlUfDe3FR+FdZ/499OEPdiXz+Ndi8KSRlXRWU8EEZFRxWVtC4aK2iRh0KoAaQHH6jrmsafqbCcDyg2Qu35WHbmqWs+If7Wthbx2aqxIy/VuPSvQJYY51CyxpIvoy5FRrY2qMGS2hUjkEIKAMPwjp81pYM8w2tKwYKewxXRqOKAOaUdfzoGNA4oIpcZFFICG6tobuExToHjOMqapf2Bpf8Az5R/rWnQaAKEukWE7BpbVHZQFBPoKW20mxtZPMgto0cDqKumjuaYCY4wKKXsaBSA5GXWrr/hIjaKkPlibZny+fzrrFOab5EO7f5Sbs53bRn86koAbiuU1XWbu3142saRmPcoyUyecd663vUZgiZt5iQt6lRmgBVzilpe1KRxQA2jHWloxQAlFL3ooATtRS9qDSATHWjFB5ooAT1o9KXFA7UAJSU6koAQUY4pcUmMUAIfakpxpMAUgEPSkP8An9aWgjJoATBpDTjSUDEI60hpwFGKAENL7mijGR70AJSdaXHA/wA+lFACdaCOfagcc0dSP8+lABRnp+dKBSD/AD+lIAApOoPNL6f59KKBiHqD+NA6UelL3/L+lADT0/Cndxn0pABz6dv0oAzj/PpQBBbj9yg7bR/Snj6c/wD1jTYP9TF/uj+dOHT68/pUFCn/AOt/Klzgg/j+tAzkfX+oo6AUAA6df84pRz/n3oI/z+VC9P8APqaAExlef88U/v7Z/rSD/P5ClHJ/z60AIOn4U/qabjj8KXp/n3pgLSd6B938KX6etAgoxR/hRQAAUYxR2/ClpgJSilFFIAoxRS0wEFLRRQAUtFA6UwCilooAO9J/hS96WgA70Ud6KBCjpR2oo7UwCjvR/n+VAFABS96KKAE7VUv9Nt9QMX2gMwjbdgHAPXrVztQKAKV3plve2628qkRqQQF46AcVaiijhRY4kCovAA7daeP8/pS+v+e5oAQ/5/Kg9P8APrQR/n8KD/n9aAExxR/n9TS9h/nsKO3P+etAhAB+v+FL1P8An3oHWge3+etMA/i/z7Uf5/nRj5vx/wAKMc/596AKGsaVHq1usErsiht2V/CjS9Mi0u08iJ3cBt2W960P4v8APtSY498UwF7/AI/1FIB8v4f0p3f8aT+H8KAAD+f9aaB8v+fanj+tIPu/59qAEHWjAYEEZBHI9acOpoFAHPXPhDTZ5mdRJFk52o2BUll4U020m8zbJIRyBIcit2ii4WEA29BikNO9aKAG/wCNFOpDQAyaNZonifo42nFZmmeHbLS5jLbmTcw2nc2Rj8q16KBCYA4paKD0oACM0UUf40DDtRR2paBCUfU9qWjtTATrQKWjtQAmKWjijHNABj3pKXtRigAwfxopaMUANpT9TRjilIoASjtS0Y4oAQjNHf8AGlNHf8aAEpCOaXHFBHJ/z60AGOaO4/z6Uvek/wA/ypAJ2FL+Hr/WjtR3/P8ArQAdKB/n9KWk/wA/ypgFIeh/H+tKDR3P+fWgBP8A61A7f59KWkHQZ/zwKAA/dobv/n1pT0/CjsaQCcbvxoH3h/n0pSOfxpBximAY4/Ck9f8APrS/4UdCf8+tAB/jSDoKd1/Omr0H+fSgAHK/hQeDS9qCKADvSUpo70AIOho70uaTFACYoPanUUANxS45oxRSAB6UlLjmigBMUYpcUUAIaQUpFHegBKXrmj60UAIaO4paB2zQA2ilo9aAA0lKaKAE9KO9L6Ug6igBPrR2pf8ACikAhoNLQRQAlIacaSkA0+lGKXFIeRQAlHWlA5ooATAxSAc06gigY2jpS0HvQAnpRjAH0oI4pSOtADaT09Kcec0lADVYMW/2acKNoGcDGetLjrSAbRilIoIoAT6UHrS9Qf8APrSHmgYmODSelOI/x/nSGgAxzQP60p6dP880q/ex70AVoh+5jznG0f1qTov5fyqND+4j/wB0f+g1IRgf59agYo4P+fX/AOtSHt9P6Udz6c/1pcdf89hQMU8n8v50fw/h/SjGT/n1/wDrUEcY/wA9KADv/n2pQQPyo749/wCtIf8AP5UwHd/8+1FAHr60Y4/z6UAL2o70uP5/1oA4/WgBO1LQaKBBQByaKKYCjpS0h6Uo57UAFHeilxQAlFGKWgAopRRTAKO1FLigBKWjGKMGgBe9JSjrQRxTEB6/jQDxQQc/jQB8v4UALj/P5UCjFAoAP8/ypaQ5yP8APpSnrigBP6//AFqPX/PrS9T/AJ9qQY6/570AFH+f50D/AD+lHr/n1oAP8/ypT0/z70lKcUCCjt/n3o9KOgH+fWgAH+f0pBx+X+NOH+f0pAP5UAH8X+faj/D/ABpR978f8Kb/AIUwF/i/z7Uh6fhS/wAX+faggY69qYC9/wAaT+H8P6Upx60mRt6joKAF/wAaQdPwpeOuR1oHTqKAAetA4oyo7jrSAjHX9aAF7GjvRkf3h+dJuX+8PzoAXvRSbh/eH50b1/vD86AF5zSYNG5f7w/Ojcv94fnQAueaBQWXP3gPxpN6/wB5fzoEONFN3r/eH50b0xneuPrQMdRzTd6AffX86PMT++vX1oEOopu9P76/nRvTuy/nTAd2o7e1N8xP76/nR5kfTzFH4ikA6im+bH/z0T/voUebHj/WJ/31TAf2NGOvFMEsQ/5aJ/30KPOi5/ex5/3hSAeKKZ58XeRP++hQJ4T/AMtY/wDvoUwHClx7VH58H/PaP/voUfaIP+e0f/fQoAk7etGKi+1W/wDz2i/76FBurf8A57xf99CkBLj8qOMcdcVF9qt8f6+L/vsUG6tgv/HxF/32KAJTRgVCbu2/5+Iv++hR9stupuIv++xTAm7de1BqD7Za4P8ApMPT++KU3tp/z8w/99igCbqaTHSoPttp/wA/UP8A32KDfWfe6h/77FAFjoKD1qu1/Zj/AJeof++xQdQs/wDn7h/77FICx3oqt/aFln/j7h7fxj2o/tGy/wCfuH/vselMCwP8/rS9zVU6jZDP+lw9/wCMe9H9pWWf+PyH/vsUAWl/z+lJVUanY/8AP5D/AN9/Sj+07HH/AB9w/wDfQoAtnof8+tBqp/adj/z9w/8AfQ96T+1LHP8Ax9xdf71IC36fX/CgdB9Kqf2pY4H+lxf99Uf2pYY/4+ozx60wLR4alP3qqHVLHP8Ax8x/nSf2rYlv+PlOtAFvvigcA/T/AAqoNUsc8XKUHVLHH/HwvT0NAFvsaP8AGqn9qWXP+kL+RoGqWX/PcfkaALfp/nvSEcj/AD6VV/tSz/57f+Omj+1LP/nqf++TQBbNHc/WqZ1Szz/rCfoh/wAKX+07T/noe/8ACf8ACgC2KTtVX+1LTP8ArG/74P8AhTf7UtMfff8A74NAF2iqZ1S0/vv/AN+2/wAKT+1LX+8//ftv8KALtFUv7Utc9X/79t/hR/altnrIf+2bf4UgLvrSd6p/2pbA/wDLT/v2f8KP7VtiP+Wv/fs0AXDRVP8AtS2/6a/9+2/wo/tS2/6af9+z/hQBb4papf2nbf8ATX/v0aP7Uth1Ev8A37NAF2kPSqf9qW3pL/37NJ/alvjpL/37NAF2g1SOqW/IxL/37NL/AGpbY+7N/wB+zQBc7mkqn/attnpL/wB+zQNUtvSX/v2aALmKKpf2rbf3Zv8Av2aDqlv/AHZv+/ZoAumgjtVI6pb8/LN/37NB1S3/ALs3/fo0gLlAqn/altn7s3/fo0DVLf8Auzf9+jQBcxRVIanb/wB2Y/8AbJvak/tS3B5Wb/v0fakBcFHpVP8AtS3GBsn/AO/Ro/tOD/nnP7fujQBcxRVL+1IAPuXH/fo0HU4f+eVx/wB+jQBc6UGqf9pQ9orj/v0aQ6nFziG5/wC/RoGXTR61TOpxHP7m5J/65Gk/tKLtb3P/AH5NAFwjOR/nvR1zVP8AtJD/AMu91/36NH9pIV/49rr/AL8n2oAuYOaTHtVQakmP+Pa6/wC/RoGorn/j0uz3/wBUfagC1il74NVBqHA/0O7P/bL6Un9oHI/0O7/79/SkBc7UlVP7Q6f6Fd/9+/pQL9v+fG6P/AP/AK9AFvvRjNVPt78f6Bdf98D296Pt0mP+PC5/75Ht70AWj1pR/OqYvZT0sLg/l7e9J9tl4/0C45+ntQBbPSlGA1UxeT8qLCb/AL6X296T7ZcHH/Evm7fxL/jQBFFZAwoRcXPKjH70/wB0f41IbIcf6Tdf9/T61PAP3Ef+6P5LTx1Ht/8AX/wqCir9i4P+lXXI/wCep9Kd9hGcfarn/v6fWrPb/PoKXvnv/wDXoGVBZYB/0m6/7+n3pTY5OPtNz/38q0o4P+e1OAyc+/8AWgCr9i4/4+7n/v59aDZcf8fVz/38/wDrVY5x74/oacev40wKv2IjP+l3X/fz6+1H2InP+mXX/fY9PpVvt/n3ooEVfsRz/wAfl1/32PX6UfY2x/x+XWAP749PpVrPP+felNAFX7E2cfbbr/vsf4UfYmx/x+XX/fQ/wq1R2pgVfsTf8/lz/wB9D/Cj7G2cfbbn/vof4VboxQBV+wtn/j9uj/wIf4Uv2Jv+fy6/76H+FWqKAKosW/5/Ln/vof4Un2Fh/wAvlz/32P8ACrlFAFT7CTgm8uj/AMDH+FL9hOf+Py6/77H+FWqWgCn9h/6e7r/vsf4Uv2HH/L3df99j/CrdFMCn9g/6e7r/AL7/APrUv9njvdXP/ff/ANarlHGaAKn9ng/8vVz/AN/P/rUfYF/5+bk/9tP/AK1W6U0CKf8AZ65/4+Ln/v5R/Z6f8/Fz/wB/Kuf5/nQBTAqHTkz/AK+5/wC/ppP7Ojx/rrn/AL+mro60nb8KAKg02Pkedcdf+exoGmQ4/wBZcf8Af5quf40o6UAUv7Mh/wCelx/3+b/Gj+zIehef/v8AN/jV3v8A59aT/P6UAU/7Mt8/enJ/67N/jS/2Zb+s3/f1v8aud/8APqKWgRS/s2355mP/AG2b/Gj+zLb/AKa/9/W/xq4P8/pQO/4/1oAp/wBmW3pJ/wB/W/xoOl2vXbJ0/wCere/vVwf5/Sj/AA/xoAqf2Vaf3ZP+/re3vR/Zdpj7jn/to3+NXP8AP8qD0/z70wKf9l2f/PNuv/PRvb3pBpdnj/VHp/fb/Grv+f5UD+lICp/Zdnn/AFPf++3+NJ/ZVl/zw7f3m/xq6Dz+P+FJ/hTAp/2XZbv9QOv94/40h0uz2j9wM49T/jV3+L8f8KXt+FAFM6XY5/4916+ppBpdjj/j2X8zV09fxoxxQBTGl2X/AD7J196Bpdjj/j2T9auY6fWgdKAKg0uy5/0WOj+y7HH/AB7R5+lXKMUwKX9mWP8Az7R/lS/2ZY8/6NH+VW6O9AFT+zLH/n2j/Kl/s2y/59Yvyq1RQBV/s2y/59Yv++aP7Nsv+faLH+7VqjqKAKv9nWX/AD6xf980f2bZcf6LD/3yKtUUAVf7Osv+fWH/AL5FL/Z1lj/j1h/74FWqKBFX+zrL/n1h/wC+BQNNs/8An1h/74FWu1AoGVf7Nssf8esP/fApf7Osu1pD/wB8CrPagc0CKw0+z/59YP8Av2KP7Ps/+fSD/v2Ks0dqYFb+z7PP/HrB/wB+xQNPs/8An1g/79irNA6UgK39n2f/AD6Qf9+xR9gs/wDn0g/79irIpcUAVhYWf/PpB/37H+FH2Cz/AOfWD/v2KsiimBX+wWeT/okH/fsUn2G0x/x6QZ/65j/CrNH40AV/sVp/z6wf9+xR9itP+fWH/v2P8KsUHr+NAFcWVpj/AI9oc/8AXMUv2K1/59of+/YqftRzSAh+x2v/AD7Q/wDfsUC0thj/AEeH/v2Kmo7UwIPsttg/6PF0/uClFrb7v+PeIc/3BU3UGjpQBF9mtxj9xH/3wKT7Pbj/AJYRf98D0qbPAo7UARG3gz/qY/8AvkUfZ4c/6mP/AL5FTdTSf5/lQBF9nhH/ACxj/wC+RR5MWf8AVJ/3yPepaGH+fzoAj8mL/nmo/wCA0ohjz/q0/L6U/HNHf8v6UAM8qMY/dr+VAjTkbF/L608c0nf/AD70AJ5af3F/KjYp7D8vpTwOfxpO/wDn2oAYUUL0H5UFBt6CnEZX8KD0P+fWgA2j2puBkf59KeO1IB0P+e1ACAdOnSjFL0H4UjDB/wA+9AgwM9O9AHApe9AGf8/SgBB0pP5UoGF5oNIANBHNLQT0pjEoGaKO9ACUvegUUgE5o7ClzRQAUlLQKAEpOT3p1JQAUCiigApMe9L60HrQAh6daKWj0oAT0o9KKKAEPSg0HvS47UAJ+NHbrxS4pB2pAAJyKQcDrS+lJQAZo5xS0lACGiiikAnPNB70tJ2oATmjvS44pMUDE60vp/n0oGaMUAJ1x7//AFqUf5/SgDp6UUAIBijGRg8jFLig0ANxgUv9KDR60gEPegj9KU/hQRz+NADSDR/+qg45/wA+tB+tACA8UmOR6ZpT/n9aCP8AP50AFA7fWg9v8+tKvDdP880AVoSfJT/dH86cP8/lTYf9TH/uinjp/n0rMsUnp9f6gUUd/wDPr/8AWo6D/PpTAXH+fwFL3/z6mjv/AJ9aUDj8KAEHP+fal70Ac8f56UD/AD+tMA/hH0p1J1XH4Uo60AA6Zo70dvTj+lL/ABUCEpaTtS5oAWk6AmlpMZBHamABhS00KcjkYFPoAKKO4oHSgBaKKKAFo9P896KKYAKO9FKOtACHp+FFB6Uv+NABS0lFMQvek7Uf5/nS9KAF/wAaB0/Cjv8AjSDp+FAC9/8APrR/n9KB1/H+tB/z+VAB3/z60DpQfvf59aXt/n0oEH+f5UD/AD+tFA6UDAf5/Sk/z/OlH+f0pKBC/wCP+FB6UdP8/SjtTAd3/wA+1J2/Cgdf8+1GOPwoGHek/wAKUdRRn+VAgx8340f4Uv8AF+NJ/hQAuOfxpO1LnnpR2oAP8aO1FFABR2ooxTAKAKSloASlooNACUtJS0AJiil70fSgA9OaWikx0oAKKO1H+NAB2/ClpO1LQISl7GjFHagApBS0mMimAvagUUvegBKKMUf5/nSAMUAYoFLTASjvRR36UAGPlo7UdqPX/PrQAvf8aT+EfSlpvagB2KMUUUAJ/D+FGOKP4aX/AD/OgA70np/n0paB/n9KAEpTQRS0AIaT/P8AKlNJQAdv8+9B6mg/40vegBB978aO9A6/59qBQAdiPaj/ABo7n/PrR3/GgAFIPuj6Uo6D/PpQeF/CgBDSkZP40HkH/PrQOv40AJ3oH+f0pT1FFAhD3o9aKUdT/n1oGNFFLRQAhpaKQ0AHrRSnjmkFIAFFKOaKYCUuKOKO9IApKWkoAKQ0tFACUY5JooFABSU2UF1AHGetKo2jHYdzQAtBGQaO1LQAHqaSjvn1ooAO1HQUUdqQCetBFL60GgBDSY/GlooAQ0GijFIYUgpTRQAlB7GjFHagBAKDSmjHJoAbjg5pcdcf560EcUtACHvSEf5/OlHrSd/WgAPJ5pO/T/P+TSjt/n0pO4/z6UgDtSHnFO6Ypo6DnpigApB0pfT8P6UDgf59qAE/Dnmj19aPT2x/Sjv/AJ9qAE4wKUfepBzml6gdun9KAK0R/cx/7o/9BqQjANRw8wRn/ZH/AKDUn+P9agsUf4/zNA5/z7UDgfh/Q/40DjP+fSgA6/596Xnb/n0oHf8Az60p70ALnn/PrQOn4Uf5/Wjt/n0FAB3/AB/wpaO9HamAdqX/ABo70ZoAToKxf+Eij/tr7B5Y2B9hl3d609QuVs7KadukaE49fSuOTTpH8PyagQTcmXzs98d6qKuSzuRgjIqqupwNqTWKZMqruY44FR6de/bNLSePl2TBH+0BXJw3Grr4hlcW6fayPmTAxt/OhILnYXWpQWtzb27kmSc4UDt71cBrh9Zn1P8Aty2Z4FDK3+j8fe6dea359Xl03SVuL+MfaG4EY4y1FgubVJXKDW9fEf2k2KeR1xt5x+da0esC50aW9twAyIxwecECiwXNalrkoPEGrX9sn2K2SSVeZGx8v0HNOg8T3c1uYI7XN/u27cYA96LMLnV0VzOn67qC6mtjqkCRvJjaVGMU/VvEFxp+rpbqoeJo920D5iee9OwXOkqC7uY7K1kuJjiNBk45rmDrut2RSe9tE+zMewwR+Pap/El5dXGiCWzVWt5EJlJ6haLBc37O6S9tUnjBCyDIB61Y71yuiX17Z6O010i/ZYo8xlcZNMi1PxFeR/abW3i8lvujv/OiwrnW9qKz9Ivrm7td11btDInBBGM+4q7Lv8p/L+9jj60DKsOqQzajJZIGMka5Y9qu5yK4SwbWf7fnIWP7VgeaOMY9ua2dW125iuhY6fH5lxj5jjIH4U7CudHR2/CuSbWdb0uVH1SBWgY4JUDj8RXU286XEKSIcqy5BpWHcg1W8aw06a5RQzRjOD0PNO0y6a9sIbh1CtIuSB0FU/Ev/IBu/wDc/rXP6dfa1PYxJpkYWOJcEsB8x9s00hHbdx/nvS/5/SsHQNcnvZpLS+j8u6i68Yz+FM0zUbu71m+tpJcxQ/cGMUAdD3/z61Q1O6vrfyBZW3nh2xJwflHrVDxJqd1YCzNtIFMkm1sqDkUeIdSurL7EbeTb5ku1uAcjFAFjUdVms9UsrVI0K3BwxOcjkdK1uprmdfJ/4SDST/tn+YqbXtZubS4isbBN9zIM9M4FOwrmprF29hps1zGoLRgEA9O1Gl3b3unW9w6qrSJkhelcpq91rtvp8sepqssEwC71A+Q/hXReHCf7Dsx/0z/xosFzWzRnj8Ka7bFLHoOTXKLqGv6rNI2nhbeBDgb1xn86BnW96T/CuW03WNVg1lNO1TDM/wB0gD+naupU5GaVgHd/xorB8TazcaeYLazA8+c8Me1UVfxVb7Zi8dyufuKAc/pTsB1nejGK5/xJql5ZaRBcw5gmZwGUgEjrxWet14ovbf7XblY48ZCbRluOo4osFzsKOgrD8N6xNqdm5uAPNibaxAxms+TUdd1S6lXTVFvbxHbudcbvzosK51maK5G01fWLDVobLVSsizEBWAH5gitDU4tflvC2nXMUUGBhWx1/KiwXN7FFcFqOq6/p9wttNfRvI/8ABGASPrxW9dLr09taNZTpHJ5f73eByfyosBv9aK4bVL/xDpSIbm+hy3AVQCx/Srst/rC+GkvjKyzq+Wyo5T8qLBc6yjHFUrO+E+mx3Zb5THuY/wA6z/DV9d6jDcXNxLuiMhES4AwP84oA3aKKKBlDWNXttItxJN8zNwiDqxrBi17X7wGS00xWi7bgc/zFMuEGq+NfJmGYrZfunpxzXWjEadlUfgKYjntK8TtNdCz1G3+zzngHoCfSukyKy9U02z1OWCSSZUeE5DowBPtS65qqaPYeaBvkY7Y1Pc0AaeOKWuOWbxXJb/aVKBMZEe0Zx+VbOh6w2qWUjyKEniJDqB0NFgubA96XHBrhtP1nX9U3wWkgLoxLSMoAA7DpVnVNY1XSrmwimlDu6ZlVVHzHP0osFzr6BXGXmpeJLCNb+48sW5YZjCj5R6HjNTPqWv6ojXOmosFuq8AgZbjnqKLBc64UCsHwxrE+pWsi3OPOhbDHGM1SuNV1vUtQmt9KjEMcRwZHXr+dAXOqHSjv/n3rjk1fW9L1KGDVCskUxwGAGPwIFWvFGtXum31olq3yuCWTAO7n6U7Bc6gEGkFcZc3XimC2a9dlWIfMYwoyo+mK6PRNROpadFcuoDNkMB6ikI0O9KDmkPGa486trWr6hcR6U8cEULbRuxk8/Q0DOwPT8KzbrV1g1m204RktN8xbsBzVLSZtdjvDb6lD5sRHEygYBxXP38OsHxXEhmQXTZML8YVcnAPFAj0AYJpO34VzGq3+paVc6dJLOTC5CTAAYz37Vr61f/2fpFxcqw3hMRn1J6UAQ+JNSn0uyjmttpdpQh3DIwc1qwsXiQnqQDx+FcXrMl1J4ZspL2RnlknVjkAcdulb2sasNI0tJQoaZwFjT1PFMLmvjjHtS/5/nXHBfFcsH2r7QqAjcIuM/lj+tbHh3WH1O2dZl2XELbZB+dIDaxSdqB0rndcv9Ukv107S4mQ4y8zLwPoaBnR0g/z+dcVfyeJNFiW7uLxZ4Q+CByB9eK1ta1OYeFvt0DGKR1RgR2yRmnYVzoKQ1xlrL4h1i2Sa2uPs8aJhSTzIR1NXvDur3kl1Np2p8TwgkE9T60AdMRntSYOa4f8AtPV7nWtQsbKV2JkKqSeI1B60+e51zw/cRS3tx9qtnIBOcj6e1ILna+hpBx+X+Nc14t1Ka10y0ntZmTfKMlTjI25pNNs9Zkljv7y/8uE/O0OTwvPFAXOmwdxpR1/H/CuN+2ax4iv5hp8/2a0icqHBxn8utOju9V0DUYYtRm+0207bQ5OcHiiwXOv7fhSkfLXKeM7+6tJLAWszqWLZCHG7piq1xp3iL7K941+wkA3mFWI9aAOzJ2qT6c1kaBq76stzK0YRY5dqgelZ9hc3mv8AhpgtyYbgPtMo9Bz2rL8G2FzMxuY7to4YpMPGM/PTsB1NtFqf9qTyTzKbMr+7QdQePatLmuZ0i4mk8U6lE8ztHGPlUsSByOlU7q91LXtXmtNPm8i2gbDOvGe2aAOxb5W59f8AGiuSitNd0e/iKyy30Dn5zycc89an1/VL2TUIdI0w7ZpBud+4H9KQHT4IFJiuOuNG1rT4Ddw6jJM0Y3MhJ6fj1q/N4gl/4Rc6hCB52Np/2W9aLBc6Iig9K4ex0671OAXJ1zEr8mMMeD6da6XR4dRgtGTUJEkZfuMDnj3oAz/Cl/dXz3puJmkCOFUHtya6OvO/D8GoXxura0m8iIuGlkA59gKulNQ8P6xaRtdPNFOwX5j16DpRYLnTanbX9xLbGyuRCiNmUE/eHH/160elcv4mnlTVNKjSRlDSHIBxnkVX8WXVzBrVkLZm3FchATgnNFgOwNJXHT6Bqwga7+3yPdffaMHj8K2PDWpSajp26U5lRtrH16c0rAbPtRRmuI1O6n1PxBPZzX32S3hJVccZIoA7Ynn/AD70E81zFhpF/aXaPZ6iJ4B/rA7UmvGWw1yyvQ7CJztcZOM//qP6UDOo4oHbFY3iW+Nnoshjb95LiNMdee9ZGpz3ek+G7KKKVllnPzyEnIzz/WiwjrwRnrTLiUQW8sp58tC2D3wCa4630ZpoVlttZ8yYjIG7jNauoadeXGgmO8utssIZ2aP+IAHj8aAuWPDupT6lZSTz7QTIVUKOAMf/AF62DwOtcZ4O00vEt8bh1VGI8vt9aQyah4l1CZIbhreyhbAwetFgudmCOORRnHU9K424gvvDckNyt009uzBXDGpvGF1IttYSQu3zsW+UkZ4GKBnWEgDrijgZrjrzRtSe0l1Ce+cTqu/y1OFAHamWMepeIrRGku2gt4wF+Tq7DvRYVztMjnB70VyPh+W6s9cn02aZpFUHknPI711qnKikxijmkyAOtYfijVpdNtI0tuJ522qf7o4rKXw3qT23nSX8v2nG7Zk4+lFgOxFJxjqPzrmzJqKeGrv7erxzIpAY9SPWszR9MvtYskmlvZIok+VACct6k0WA7c0ma5vU7XV7m4hsrVnitUTDzd2NZmqaTc6PB9pj1OR3QjKlsH+dFgO49aQ49a5+XVp08KG+X/X7AM475xmsaw05tThE8mtlZ35KbuhosFzuTg9PWub8P3tzc61qSSzM8cbkKpPA+ar+h2uoWsDR306SrkFCDzjiuV0uC9vdTv4LSXyUeQmWQDkDccChAd+CCQeoP/1qOw5rhb62vvDt3bTJdySxyNj5j+Yrt4ySoz6UgHADj3/+tSZ7/wCe1KelIeDQMQHIB6UvTmlbuPr/AFo9aQDTR2pcf5/Ogjj/AD70AJSHrS+v+fWkPP0//XQAnajPT6/5/lS459//ANdJ2/P+tABjHA6UJ79aCM/5+tC/e/z70AV7f/Ux8fwj+lSdce/+NMg/1Mf+6P6U4Dp9P6Gsyw7eox/SnDr+P9aT0/z6Uo7GmADof89qXv8Aj/Wk6f59hTl9f89aAE7f596U8Ckx/n8Kd3/H+tAAOv8An3oAxQvIp2KYDfpSgcU2TIVtpwSOCfxrkjd6mNLMv24F47goWB++OBgcc00IueL53eK30+H79xJz7gY/riqyaN4iEAhTUIliC7dnbHp0rSi0m5m15b+5dDGigIueQffj61tAYHpTvYVjlPDTzWF/PpdwRuU5X0z7fUYqaL/kdJfeOrmqaPPcapb31o8aSRn59x6jNQ6lot9LqovtPuUicqFOT/LincViLX+Na0tv9vH6iovF2/7VYY27fMOC33c+9XdY0a7vo7V4p1S4g/iJ4J45/SpX0aa+0sW2pSh5gciVex9aLhYaE19lxusMH2b0qlZ2EtnpWpLJcW8gdWbETZC9cimDQtdWI26aiogxjGTnH5Vq2+iLaaVLaxPukkU5c9zRcCHwnGo0SM4HLMaq6Gg/4SLUzjnPX8a1tEsJtN05LeVkZlJPy9Kh0/SprXVry6Z0KT/dA6jkdaLhYzdb48S6cf8APWkv/K/4TG083AUxjr681o6jpE13qlpdRuipD1Bznr2rJ1y0W78T28DMVDxY3DqDzTQG9rnlrot15hGNhxn1rFiDHwTLu/uNinDw1qVwyR32oeZboeFGc4rdn02OXS5LFSURoygI7cUAZ+nRwT+F4orlhHE6FWYnHeshNF1exAfS71ZoT93a+Mj+Vaem6DeQQSWl5crLaMpUIM8VWTw1qtsDHZ6kEh7A5BpisXdA1a6vHntr1Ns8PXA61vZ5rK0XRl0yJ2ZzJPL99zWqRUso5mw/5HC9/wCuf9KZpTJH4vv0lIDnOzPfp0qxf6Bdy6q1/ZXYhLgbgc1Lq/h3+0GSZJvKukGN4HDfWqFYk8UtGugzCQjJwAPep/D4YaLbbv7lZEfhW6nnR9S1A3CJyFyT+HNdPFEsUSxoMKowBSewGd4k/wCQDeA/3DTPDTxvolvsKnaCGA7GrmqWZvtPntlcKZV2hj2rnx4UuoY1FpqBgYriQKSA3vQgFgcSeOJWh6IuHI9f84o0IhfFOpo3DEcA/hWrouhRaUhO7zJX+8/+FU9X8MG7vvtlncm2mYfMRnrjrTEVvGsiFrCMN8/mbse3SneLfu6cf+m4/lRJ4ReSONnvN9yH3NI+TkelaWsaM+pJbhJlj8l95yM54oAz/EHGv6Sf9v8AqKid1t/HIa4OA8YCE/StfUdIe+vrO5WVUFu2SCM7uaNb0OHV4lLMY5k+7IOv0NFwsR+KpY49BuFdhlwAoz1ORUvhv/kA2f8A1z/qayf+EQnlRhdai0xAxHuyQtb+mWRsNPhti4cxrjcBjNAE9zMttbyTPnbGpY49K5yxn1bXIWuYr1LWAkqEVQTj+ldLLGssbRuu5WGCPUVyw8H3ELv9j1N4YmP3Rnp+FCAorCbfxdYxPeNcyKRucnOPYV3CdK5qDwgLW7t7iC7/AHkbbnLjO45rplGBQwRieI7Kw1ExW9zciC4/5ZGsSbTNc0WN7iC+3wxLnlu30NdLrejQ6xCqyMUkQ/I46isX/hEbuXalzq0ksI6pz/U00BX129fUvC9rcSrhmlAOOmcGuts1C2sIHC+WAB+FZupaAl1pUNhbyCJYnDAkZ9a1oY/LiRC2dqhf0oA5bwhII/7UduiyFj+tSWN3quu+bPbXaWkCttCbAxNaOjaIdNN1vmWVbht2AMY61mSeEJ4riR7DUXt43Odoz/SgDMvbdrXxJp8b3rXUu8FiT93npW7r/iD7An2Sz/eXkgwAP4Peqg8GeW8U0V4fPRtzs4zupb7wjcXOpyXkN+sTO25cKcj8aegiXw7oBhP26/zJdvz83O3/AOvWjretQaRBz887cJGOp9/pWSPDGrY/5DkmPq3+NGoeErq9eB21Ab4o9hZgSSck560hkei6LPqVz/amrZZmOUjb/PSupuIEmtZYGHyuhU1zQ8M6sBga3J+bf41taVZXFhaGO7vPPbcTuYn8uaAOTS+ey0G+0tmPnJN5S884J/8ArfrXX6NaCy023gA5VAT9T1rmZ7SHU/Gx8n5o49rSkHjI/wAiuvljJtpQr7GKEBvTg80MRNR261i+F/tDae/n3DzkSsFdiTkDuM1tAYzjikM469k/sfxmLmbiC5X7x6Dt/SujvrSHVtPaBpT5cmDuQ/Q0/U9Ot9TtTBcpuHYjqD6iudXwnf27MLLVniiJ6EkH9KYjO8Q6DaaRaxTQXEryNIF2uw6Va8XK4i0pg21A2NxGQDgc1dsvCEazCbULlrpxzg9K2tQ0y31Cya2nX5D90jqp7EUwMxLPXHjDrrMO0jIPkj0qPQbD7Pc30p1GG6kkz5gQYweetVR4U1KNDFDq7Lbn+DLDitzStGi0q1aKJizN95j3NAGL4FX/AEe8bv5uKXxAgbxVpIbkcfzrT8PaM+kQzpJMsnmvuG0YxRqOjSXmsWl8sqKtv1Ujk85oAZ4rH/FO3PHp/OrGgADRLUDj92Kk1iwfUdMltEdUZ/4mHHWpdOtWtLGG3ZgxjUKSOhoA5zwcdt1qjHoJCT+Zqa0vtV1x5pNPuI7S3jbaMoGLVd0TRJNNmu2kmRxOxICg8dazn8I3cN1LJpmoG2jkP3ckEc9OKAMvXLWa01KwS5v2uZTIDgnhRkdq0vEqCTxFpSnkZ6f8CNI/guU7JhfbrkNud3yQa1NQ0Sa91OyuxMi/Z/vDB55PSgC5q/8AyCbz/rkf5Vm+Ch/xIk/3zWxe27XNlPbqwUyqVyegqtoOmPpWnLbSSLIQScqKANE989PWuOuPD0d3dS3Wh6gqvuJZVbofYg8V2WK5e78KTC9kuNMvzaeZyVBI/lQBTsb7WNH1S3stSfzY5uBzu/WrV8c+PLH/AK5/41Y0vww1tei8v7s3U6/dJJ4/On634dm1DUIry1u/s8qLtzz+mKALHiSx+3aLOg++g3p9RXOT3x1q10iwVss+DKPYV2FurWtkq3cwcomHdj19+a5XwfYJLqV5fov7lWZYvxzQBd8ZIqaZaIowFnVQPaqvjRWxpJDbFD/f6hTxzW7rulPq0MMSSrH5cofJGc1PqGmQ6jZG2uRlccEdQeOaAM1LDWHTeuvZQ/xCFcUzw7YxW17dyrqKXcjn95tXGDn/APXVP/hD71AYo9XcQE/c56fnW/o+kQaVbCGHJJOWc9SaAL69P8+1c1cane6lrU2nWE4tkgHzSYyzH2rpRXO6t4W+26gby0u2tZW++Rnk+opAY/iiwe009pbvU5LiZ3AWM8A88nH0q7rGB4FiGc/JH/MU4+ChNDIbm/kluCMI5yQPzp3iOzax8Hi2aQSFCi7sYzyKYjX0KeGXR7YxMNqRgN2wQOaxLSRbzx1PLAd0cUZVmHTOMU2Lwm09tDLa30lsssSl0XOCcc963dG0S20iBkhyzt99z1NAzC8Nzwp4k1VHZRI8hC57/N0q143uYl0lLUEGaWRcKDyMY5xWRp2jpq2p6qPNaKRJsxyL2O6tjTvCUVvcrcXlzJdyLyu7oKAKHiyNotC0uGTllcA/9811NyhbTZY0+8YSo/Kquu6MusQwJ53lCJ9/3c5rTVdoHftQFjhfC1q91aNFFqstrKshzCuPz5q5qWl24lhh1HXZ3fdlIyoY54q7qfhK3u7s3NtO9rI/LbOh/wAKfpfhW2sbgXM88l1KvKl+1AFDxUgGraPHknDY5+orpr3i0uDn+Bv5GqeqaKuoX1pcmYobc5C4zu5/+tWhPF58MkRO3zAVz6ZpAcz4K+Xw9Mf9tj+go8CHGl3B7+b/AEFbGj6QmlWP2VZDKpYkkjHXFULHwpFYaitzDdy7Vbd5WOPpTAp6GC3inWPxH61B4RljtdS1C1nYJK0nG7gnBNdBp+ipZajd3YmZ2uCSVIwByTUGreGbTU5vP3tBN3dO9FwJNU16102WKAqZ5pDgIhGR9a5zUo0HjFjc3MlqksalZEOCOOlbml+FbOwuBcPI9xKv3S/aruq6Pa6rCq3CkMn3XXgigDJvNKtra2aW51q7EWP+emc8dKLQaRY+HSS00tlK5GXTk5//AFUkXgq0SUGW5nlUfwHgVvPp9s9n9laIGDbt2e1AHJt4Xsp4hc6dqPlofmy3IFWPCl7cyPe20s3nxw/dfOc8+tSt4Is2clbqdUJ+6MVs6fpNrp1qYLZdoPVu596AsYPgQf6Let6yj+VO8VjOr6Qo6+Z/UVs6Po0OkRSRwyu4kbcS1LqGjw395bXMkjq1ucqB0POaLgYvicZ17R1/2/8A2YVB4kuI7bxRp8sn3EUE/ma6C+0aG91C1u5JHVrc5UDoec1ha9Ak/i7T4pBuRkwQe45oA3bvVLO3sHuTOmwqduDnd7Vl+CIXXTJZmBHmykge1KngzT/P3s8zrnOwniuhhhSGMRxIqIvQCkA41yt/Bous6jNEztDdRkqWPy7jz+ddXisfVPDdlqU3mvujlPVk7/WkBy13ayeHrmA2d/5rO/8Aq1P9K6bxBZm90SXIzIiiRceo/wDrZpuneFrCwuBON8rqcjzOcVb1LVbLTopBcSr5irnys/M3TtTA5e3uW13UNMtiMx26b5Pr0/oK6DxDPp8dtHDqCM0cp+UgfdIrP8F2Gy3mvnXa07EIPRev+fpW/fWEF/bmG5QMvUex55oA5K78PWUURurPURGoXcMtz371c0a8uLnwxetO5YIjqrHuNpqYeC9P3gtLMRnoTW4lhbxWv2WOMLAV27R6UXAwfCO19CMW8B2ZhjPNY2gWtrJLNbXV1NbzCThVfaDz/Oum07w1aWF6LmJ5CRnCnpzTtS8O2OoyeZIrRyHqydTRcLGNqdjo9sscdzfXUxcjEaybvxo8UoijSY03bQ2AG644rVsPC1hYzeaA0rjlS/arepaPBqMsEkrMpgOVC9/r+VIA1Y7dJvOf+WTD9DWf4QGNCi92b+ZrZurZbq2lgYkLIpUkdqi07T49Os47aIsyqerdeTmgZz1lz45uvof6V1a/dzWfBo0EOqy6gHcySdQelaOMDFJgcn41RluLC5YExo2DW7/atn9jN356eVjOc9asXdnDewNDcJvQ9jWD/wAIXYl8mWXbn7ueKYDLrWP7V8N3sywGJB8oyc5q54VGNBgxxkE1dn0i2k002CAxQkY+WpLCxj0+zjtoySicZPWi4HOXN1JqfiGawlvGtreLIARsFzVLxFaabZWjBbh57tyAu59xA9a6HU/Ddlqdx57lo5D1Kd6rx+D9PSGRGLu7jAc9V+lFxEVhcWtt4Vga8UtAw2sAM96oHw5pt5EtxY33lKRn5z0rprbSbeDTRYtmWEZHz9TzWS/guxLFlmmQf3QeKLjsVfCVzcfbrm0M/nQxDIfOR19aXwZ81xqT+sg5/E10On6Va6bB5VumB3J6motK0aHSjP5Ujv5pyd34/wCNK4GP42I8rTlHeU/0rpl6kelUtV0eHVDAZXdPIbcAvf8AzitDGM4pAI3Qge/9aQjrTuh46mm9vxoGB5+lB7/59aACcf59KAeRjr/+qkAgFHp/n/PWl6YHsP6UAcD/AD6UAN70g5FO9P8APpSDpx6f4UAB6jtR/hR6/wCfSg8kfh/SgBvYUv8AEOOMUAYP+fagDp07f0oArwnEKf7op68DP+elMj/1Efso/kakxgGsywxz+P8AUUnQf59DSjr+v6mlA7f56UAHXp/npSjj/P1pO/8An1pe34f0pgA7/wCewpRyf8+tHQ/59qAP8/nQAYwPw/pSn/P50lO7igBGUOu04xj/ABqBbG1CxoIE2xncgx0PHNTggL7f/WqlY6nDfXE8USODC2GLfXtTAvDrRQOmf896X2NAgoxUM95bwTRRSyhZJThV9am7UwA9adTe9KB7UAAFLijtRQAUUdaWgA6VmXGkLcatDqBlKmMY2beDWn2qjcapFb6hDZujl5fukYwKaEXhRVaW+t4Jo4ZJMSSnCr61ZPSgAxkelGOTSjrRQAY4paT1paYCfw/h/SlAy1A6fh/SqGp6pHpjwCWNn81to29qAL9LSDrS0AHSjtQKMcUCDvS9vwpOQ1HYfSgBcf5/Gk/z+lLVTU75dOsXunQuqY+UH1xQBb/z+tAqCzuRdWsVwqlRIobBPSp/8/pTAKO1FL2oADSdqdTe1AC0nalooAO9FHeimAd6KO9FABRigUpoATtS0lLQAnalo7VQsNVjvry6tkidGt2wS3Rue1AF6qmqadHqlm1tK7IpIOV6jFXBRQIzNH0O10lGEBZ3Y8u/WtLAZSpGQRgg0o6mloAbFEkKBI0CqOAAMAc06ormdbW3kmcErGNxA6mqMetQS6O2pLHII1BO3jNAGmaMf5/KqltqENxpovfmjiKlzu6gDNZln4rsb2+W2himJdsK5AwaANz+H8KX/GsC68W6fb3TW+2WVlO0sgGM/jW7G4kRXUEBhnmmA7HyfhS/5/nSD7v4U7/P86AEHSk7U4UmOKQCf40D/P6UvSkHT/PoKYhRSikH+f1paBidjRjn/PvS0dz/AJ7mgBo69aUCjv8A59qPX/PrQIXuaTH+fypR1oHWgBO5/wA+tKOv41WmvoYr2O1IZpZRnCjoOeTRZ30V60phDFY3K7iMBj7UAUdc0CLWZImknki8sEfJzmrthYQadbLb264Rf1PPNWu34UHr/n3oAO9GMflR3o60AH8X40DrQR8340dx/n0oAMcUd/8APvRS/wCf50AAqjqmmxarZm2mZ0QsCSnXir3+f5UUARW8IggjhUkiNQoJ9uKkPWjvSigDP03SINOuLmaJ5Ge4bc27oDnPFXyKBRQMKDS0CgBOwpD0/Cl7fhR2oADzR3FAo9P8+lAhPSjv/n3pR0oPX/PvQAdz9aQUvcUg7UDAdKQ9KWjrQAGiijvSAKO9FFACUUtFMBKpy6ZazX8d7IhM8YAU5OB+FXKKQABij1oPSigAooGKDQITjtWde6JYX9ws91DvkAxnJFaPpSHpQAkcaRIERQqgYAA4FOPf/PrR6/59aO9AxDR6fX/CjHP1/wDrUen+fSgAHbmkpeg/Cj/P86AEPtSmg9TR3oAKT0pcf5/KkpAFFFBoGBoxR60UCEHajFLSUDADmij3pcUANoPT/PvS+tIaQBR60CjvQAd6O1FHagBO/FIO1KO1J/OgAHA/D/CkA5Ge1KTwfpQe/wDn1oAT+go6Clbv/n1pCeT+P9aQCUdPSjgZ59f60hyc9Mc8/nQAdjQTjFBODx/nrSf/AF/60AOPGaQdfxoJ/wAf50A/Njvj/GgCtF/qY27bR/6DUh9P89ajh5hQdtgx+QqXqfx/rWZYg6ev+TSjv/n0pOcf59Kd/Fj/AD1oAP8AP60HoR/npQO/0/xpepwP89KYB3/H+tA6fh/Sj/P60dv0oAXv+P8AhR2o70uOP8+lMBCMDn0rL03VBdXd3D9nWPyGIyD97n6VqNzmua0Ef8TjVB1+f+tNCY1PF5kQqli0k2cBEbPGOvSrmmeJFvbv7LPbNbzHoCf0qn4OhQRXblQW37c47UupgJ4usCBjIGcd+TVabCKWtalOPEFu/wBjfMDYjHP73ntxW/Prcdlpkd1dRskkg4i759Kz9cwNe0o+/wDUU3WlEviXT4phmL0PQnNAhV8WyqVebTJEgJ+/k8/pXQ2l5Fe26TQnKuOKbPDFJbPG6KUKkYxWL4NJNhIucqspx+VGlhnRkgda5258U4umgsLN7opwSP6VtaizLp9wyfeCHGPWsTwZHH/ZjOAvmF/mPekgLmka/HqLvC8JgnQcoal0nV21Ga6jaIJ5D7QQc55P+FSvHp6Xe4rAt0w46BjWP4WP+nan/wBdf6mmI0dR1drLULW2EQcTnG7OMVQ1Q58U6d9f60zxF/yG9M6fe/qKfquP+En036/1poDL1bULr/hIon+xtuhJEY5/eDPbit2fXZrd7JXtdrXPDKxIKHiqesYHibTs/wCeaPEpxqmmNnjzD/SjcR0F9dG0s5rhVDGNS2CetUI9ad9BfUvJUMqk7M8cVPrJH9j3nP8AyzNYdpz4Jl90eiwXJofE93dFPsunmUHHmEZwpq1qfiM21yLW0tWuLjALKOg9qd4WjVNEgwMZyT9c1DLfhtUlj0mwilnXiWU4HPpmjqBDD4qnjuY4dRsGtw/Abn86d4tYE2B/6bVmeIzqZW2a/EKJ5vyInJzj1rS8Uj93YE/89RTA6Ydar6jfxadavcTH5V6AdSasDntWfr11a2dlvu4VmUthYyM5apGYx8T6q0Znh0ktb9dxz0/CtbSNaTVLGSZU2PHwy+9UvN16a3XybW3tkxxk8457VQ8IbgupAsCe5A4JzVWEOg8X3dwmy3sPNuNx4XJGKu6T4lku742V5beRN2H9Kh8ERKLO4lx8xkxn8KZqg2+NbEgYJjH9aNANPXdfTSykMUXnXD8qg7DPesHV9cu59NmtNRsWtmkAMbYODgircOG8dSef1VP3f+fzq/4uSNvD8xkAypUqffIoQF3QjnRrP/rmKv5CqSeAP8Kz9A/5A1p/1yFP1pnXR7tkzuETYx9KXUDFm8VXM908Wk2JuVQ4LkHnntirmjeIft87Wl1B9nuV/hPesrw4+rRaVH9htLV42JO5nwxOe9TvYaxc61a301vbQmLhikmSRVWQXL2ueIhpsyWtvEbi5YZ2joOe9U4PFN3Dcxw6rYG3WTgNgiodOAfxvfGUDeoJTPOOldJe/YVgU3/k+WDwZRxnHvSsgKmt69BpUS/KZZpPuIO/vWR/wlWo2+yS90vy7dv4gCKJBBL44gDMrReVui9Ohxiuj1CKKTTrhZ8eWY2zn6UaICtdauiaJJqNsFkVU3qDWKni2+uY1+xab5rAZkxnA+lVNNJbwPfBiSBkL9K3/C8KR6Da7QAWBJPrzQIboPiAat5kbw+VNHyVzxUOq+Jvst59jsLc3U4OGHYH0qppwCeNNRCjA8snA+gpfByI9zqMjjM/mkEnqBk0wJbPxXJ9rW21OzNqzdDz+uau65rh0prbbGrrMxBLHoPWqnjaOP8AshHIAkWVdp796z/Ei+da6MH6tjP5CgZan8W3MbecmmubPOPNbIzU1z4rd2X+y7J7r5dznBwue3FaWsRINAukCgKICAP+A1U8HxKuhQsoGWJJPrzQBNoOupq8L5i8qWP7y9qdpWrG91C+tvJRBbuRuB5bk1k+HgB4k1ZQMDPT8RS+H8jWNcI67iR+ZosBPf8Airyb1rWwtGu5EOGx0z7VNpHiYX10bO6tmtbg9FOeeKpeBI0azuZiAZjJgnviuguItOF1HLcLALgfcZyA34UAWxzWbretW+jwK0imSV+EjHU1pjrXKaii3Hje0juFBjEQKg9D1pICK68USTWc0N7p8lss0ZEbnOCfxqxoV39i8H/aDGJPL3HaT15FamvwQzaNdLKowIyQfQ1hWX/IhS/7rfzFUhEuta1LJ4cjeKyJS6jbdsJxEPyqhoOrT2mlbItKaXy8sJAD85yOOlaUf/Ihn08g/wAzV3wn/wAi9b/U/wA6BHMeGL94ryYf2eZvPlAZ8H93yfauk1bxNBp9z9lgga4uM8qh4H/16o+DeP7Ux183/GqOhz3a39/cQ6cbyUykF94Xbz70AbGn+K457pbW8tZLR34UseD+Yq9rWtppCwM8XmLK+0/Njb15rD1pNU1aCNRojRSIwYSCVSRS+L1d7LTEmXa5kG4e+DmgZo6Z4kk1G8ESafIkLZImJ4x69KivfF0UV0beytZLsp94oePw4Nal/wD6Jolx5A2eXCdoHbiuY8M3F1a6aGttHe4LkkzCQDNAG7o3iODVJmt3ia3nHOxj1pmq+JYdK1CO2mgZkZN5cNyPbFZlzFqV3rNpeR6PJbNG/wC8beDuGe9Gr263HjWwSVQy7ASD0NAEv/CbBHUy6bLHEx4ct1/SujF/b/YvthfEO3fuPpxWZ4nhjbw/dZjU7EynHT6ViajIy+BLYLnDlQT7ZoAuP41UsxttOmliH8ecf0NbelaxbarbGaHK7eHVuq0aTbQw6XBGkahWiBIx97I71T1O2s9M0fUZbCOOORoyW2H+lAFW78YQx3TQ2VpLd7OrKcD8ODV3RvENtqrNF5bQTqOY2OaxfDl1c2WlxfZ9ElmLcmZXA3U9ob+48QWt7HpEloF4lO4EMPU0Aaer+JodNu/ssVu9zcDkonaotP8AFkVzdJb3VpJau/Cluc/oKoavpurWOuS6ppkfmiXkrgEj8KS08VBrhI9W05EYnAk2fd/OiwGzdadeSeII763lVIBFskUnk9fb6U/QLC90+GSK7lV13lowvYE59K1QQwyOh6UuOf8APtSAO34Vka3qF7Be2dpYeV5twW5lGQAK1j938P6VhJi78ZOc5FrDgexJoAeV8S9pdPHHOVaqGmaj4g1NJWhexVY3KEspAJHpW/qk/wBl0y5nzgpGcfXFUPCkBh0KHd96UmQn65oAjfUNSt9RsLKd7cyzbmlKKcBR/k1tRzxTHEcsbkdQrA+lcxLaf2x4tuAXZILZAjbDgk+mfxoitILLxekdmnlRR2++UKTigDqJZooQDLIkYPQuwFOjljlXdE6uvqpyK4WK/ttRvprvU7a7njDFYo40ygUVf8PSImvTLZ29zFZSR5CSqQFbPagDrO9c+L7WL/VL2HT5baOG3cIDIpOTj2remkEMDyt0RSx/CuS0BNZNrJc2RtFjuJWfMoJbr7UAaot/Ene8sfwjP+FarSrbwhrmaNBwCzHaCePWqNmNc+0obx7Iw/xCMNurLsIRr+rXV1eDfbQP5UUWflPqTQB0kU8M6loZY5F9UYGo5b20gkKS3UMbf3WcA96wdQso/D0V3qNm7IJE2LAPuhj3FTaZ4dtDYq98n2i4nXc7v1BPpQBvK6Mu5WBU8gg8VAdQskjWRrqEI33WLjBrltMvHsvDmqYcssEjRxEnk54q1p2h2troPn38YlcQljv5CcZGKAOmR0ljDo6srDIIOQartqVispja8gEmcbS4zXJRXFxbeFLK2iZllvZNqn+6pNbE3hzTYNJlR41LKhYzH7wOOuaANuWaKCEyyyKkY6sTxUB1KxVkRruEMwBClhk+lclPcz3PhHTrXJaW6l2A55wD/wDqqx4j0q0sNFiihj3XMkqosp5YnvzQB00+o2VvL5U11CjnorNzTNTm22yiK8jtnkcKkjDOT6Cue17S7TT/AA837sPdOyr5rcsWzzzUl3C0ms6Lp5OfITzZPqB/9agDoJ722sVj+13MaEjqxxn3ohv7S4haWG4jeNBlmB6Vz+r2k8euf2i9mL61MYXy+pTjk4qXS49Mk+16jaFkXyyJbcgBVwM9PwoAl07X477W7mH7RGIFwsIH/LQ9zW/XN+D7GIab9raGPzJZWdW28gdsV0lICK4mW2t5J3BKopYgDJNc5aHXtVtmvUu1tVbmKHb1x6+ldOOnPSsK+1aW4lbT9FTfIPleYfdj/wDr0AP0fWjc6RLd3mFa3yJCO+KoQ3Oq6upuY71LGJs+TFxuYc4zUOv2X9l+GobCFizTSqHc/wAR5Jqa98OWtpokkhdzcwR7/O3c5A6fSgDb0h72SwU36bJwxU+49aNW1FNLsHuHG4jARf7zdhTdClkn0e0llJLtGMk9/eszxAv2vXtIs2PybmkYeuP/ANVAEcia6tg+ovfbJAvmfZwvygen5Vt6Ze/btPgucYMi5I9DzVTxPcra6Dc84aUCNB6k/wD1s1i3GpDTdOstISZYJpIgZJW4EanJ/OgCfxHr8yyrZaaTv37XlHY/3RXTRbgihmJIAyT3ri3uNLj1XTLe3uYzbW+ZJJOfmfPf3rtUZWUMh+9yPpxQBma/f3NnbxR2cZa4ncIrEZC9OTWVejV9HtUvpNQNwFIEkbDjn0rpLu5t7OAz3LhI05yfwrn2jufEkyPKrW+mRtuCH70pHr7UAWtU1eWOO2trFQ17dAFQeiDHU1TvG1LRBBczXzXMbOEkRhwM+n607Tk8/wAXX0rdLaPy0HoP85p3ipjc3On6dHy8su9gPQf5NIDS1LV4tP2R+W807jKxoOT1qh4ev77Ur27mufkjQhFjB4U5/nWvePHbW01yyjMSE5xzWX4ShMWhxyv96ZzIxP1pgbM08VtA007hI0GSTXNabq13qviIgF47WOMsI/7w7E1XfVrLVtQP2y5WGxgb5YjnMpHc+1S+GLy1n1O/m3gSzviJB12jP/1qAJ9a+3RapapDfyj7S5AiA4UDrXRgEHk/55rBIF74wyOVtIP/AB4n/wCvW+KQxe9A6igdv8+lIO3+fSmADtRSHj8BTN3zcdKQD8UHrS0CgYlAoHvRQAUUdqKQCUpoooASge9LSUAJ6UDoKUUlAAO1FLSGgBMUmME88/8A66d3NIR1JoACPT/PWkPf3/8Ar0tA4IpAJ6+9HUijHQfT+lIvIHH+eKAD2P8An/OaTtSnnH0/wpP8/wAqAEJ5Hv8A5/rRSjjr7f0pO49eP6UAHalH3hSAc9PT+lKB0GP88UAVoP8AVR/7o/p/hT17f57GmQDEEf8Auinj/P5VmWKef8/Sl6H/AD6mk7/j/UUelACjp/n0pR1/z60hH+fwFKOv+fU0wDt+H+NKRSdv8+lO7/j/AFoAO9FHYUUAHU1h6Vp11bapfTyxgRynKHPWt2gjK4p3AxPDun3NhHcLcJtEkmVwwPFJqOm3M+v2V1FGDDGAHO4DHJrdNHtTuKxz/iDTL25mtbmxCtLAScE49KS+0m81TT4XuCsN9ESQR06+1dDS96dxWORa18T3MX2aRo1jPBcMMkfnW9o2mrplmsIbc3Vj71oCj3ouFhrLkEHkHqK5VtH1fSrp30h0eGTnY56V1tJihOwHO6Ro979vbUNUcGboFHOKr3Gj6rY6pLdaSylZjllc4wa6qjFFwsck+iapLe2t5cMJJt4LgEAIOMAVp3+nXU+tWNzEgMcJy5yOOa2gBS4ouFjn/EGlX9zd213YFTLD2Y496bqmkX+qabA0pWO9iJbg8H/PFdFgAdKXvTuFjkm0vX761a3vpkWNV4Cty57AmrtppV3H4alsnUCdlYBd3HPvXQ0lFxWM7QrOay0yKC4UK6ZyAc96xrrRdWs9UmutIlXbNyyscY/Our70npRcLHGXnh3W75RcXM6PMp+WPdwBxWtq+m3l9aWaoimSNwzgsOK3qO/4/wCNO4WEAI/Ks3xDpR1axESPslRtyE9M+lafp9P6Uvf8f60hnIDTvE00K2010iQngsGBbH86teHdDvNLnu0lKNE4wjg9efSuk6D/AD6U7H+fxp3FYxPDWm3Om2csdyqhmk3Dac8YpuoaXdT+I7S+iVDDEoDEtg1uY/z+dA7/AE/wouBg69oct7JFd2UvlXcQwDnG4c96zbrRNf1K3Zb+aM7B+7jVgATx1xXY9aOKaYrFLSLaW0023gmwJEQKQDnnmrboskbI4yrDBHrTulApDOS/sLWdLuH/ALHuUMDnIRz938D9Ks6ZomoPqC3+rTh5U+4inIrpe/8An3oouKxzmuaBcT3iahpsvlXSjBBOA3XvVM6JrmqzxjV50WCM5whHP5V19FO4zC13QDfLDNaS+TdW4wh9R6VmS6Z4mvo1tbueNIDwxDDJHHXHWuwpaLiMWXRfJ8Oy6fa/MxQgFuMnmrWiWc1npVvbzgLIgIIBz3rQ60d6AMC10q6i8UXV8yKLeRMKQRnoO34VV1HQdQtdSe/0WUBpDl4ycDOa6nNGKLgcguhazqt2j6xKqxRnIRCCD9MVoeIdKuLtrFbSMMsEmTk4wK3/APCl70XCxS1G3e40y4hjXc7xFVHviq/h2ynsdJiguFCyKTkAg1q9qKAOf0jTLq117ULmWPEM33G3A55FO0TTbq11fUp5o8RTtlDkHPNb1FFwOQm0bVtK1CS40Uq8UpyYmPSpdP0jU7zVEv8AWCF8r7kYrqxSf5/SncAUc1g+JNFlvzFd2T7LuHofUelb3+f1oFIDjbi28S6pbtb3iLFEF524Bk9utXLTTLxPCMtk8JE5DAJkeorpu9Hf/PtTuFjAj0+5HhD7IYj5/lFdmec5NWfDlpPZ6PDBcRlJFJypOe9a3b/PvS9/xouFjnPC+n3Vk1+bmExiSTcmccjmqt7pOqaXqUt9o37xJmy8J9c11n8P4UuP50XCxyAh8RaxNGl2v2KBDlthxn9aueKNPubuOyW2iaUxygtjsOea6L+H8KWi4rETxLLC0cgyrLtIrkUs9d0CZotPjF3ascqpGcfWuzFJ2ouM5jT7XWtQ1JLvUi1tFGciJTtzUt7Y3L+LrO6SFjAkYDOOg4rox1/H+tIOn+famIzdfgluNFuoYUZ5HUhVHU1Sg0hr3wvHp9wpil2fxDlTniug/wA/zo7/AOfakBxcE/ibTIDZJZCdUG1ZducD61oaHoUsdrcvqR3TXgw4/ug10lHencDjIIvEHh92tbW3+222cpxnH5dKu6Vb6ze6iL3Uma3iT7sCkgH6iumoJ6/59aLgcxqcGt6dq0l5p266gkPMJJYD8Kpy22ueIJoIr60W1giO4nbjP0zXafpzSdvfFFwGomwBewAFOpf8aO1IBp4H4VheHP395qV7jiWfap9hW3MrNC6ocMVIBPY4NZWhaVe6WDFLeRywElgix4O4nrmgBfFEVzcaM1vawtJJKyghewrQtYfs9pDCq8RoBj8KnGcfhTu9AGH4dtbiL7bcXURiluJy2D6Z4punWMz6tqd3dRsiy4ijyOq46/pW6elJ25oA5exGq6EstlFp5u4g5aKRWxjPrWzpI1HyWk1GRTJIciNRwg9K0e+aT0NAFDXBcPo9wlqhklddoUd89aydOvdUsrCC2GhSt5Shc+aOffpXS0uaAMuy1C/uLgJcaW9smM72kB5rJt4dX0Wa6htLMXUMshkjfdjaT611RooA5o6DdXWj3Md5Nm7uG8zr8qkdBTfO8QyWYslsVjkwENwX4x64rpyKQ/5/SgDl7vQZotJs9PtkMgaYPcPnH1/z7Vp+ILe5m0Z7WzjLvJhMDsvetX0oPT/PvQMwtW0SWfTbNLQhbiz2lAehwORVa7j17WIRZy20dlC3+tffksOOnpXT9aTFAGAdIlXWdPCR4srOI4OR976VPqdhc3utaewQG1tyXckj730rZo70AYut2NxqF7p6IgNtFL5kpyPyxRaafO3iO6v5owsZjWOI5z6Zra6mkHSgRy9pZ61ozzRW0Md3byMWUu+0inwaJfLpuomR0F3e5JA+6vXiulNFAzCsTqOm6AwmtYVktkwih+GA6k1q2Uss9nDNMgR3QMVHbNOubaO6jCTAlM5IzwfrUuAAMDGKQGX4giv59OaDTgPMkOGYtjC96z7CLWtPtVt7fTLNVXqfMOSfU10hpe9AjJ1bTJNW0xYpSsVwuHBXkBvT6VmzafrupxR2d60MNtgeYyHLPjFdPRQBQdLu2a0t7KGI26ALIWPKgY6Cq2t6dcXE1veWTKt1bE7Q3Rge1bGKDQBzq6VqOpahFcaw0awwnckEZyCfU1tPZ28rl5II3bHUoCasHrRQBhWOh7NavLueCHynCrCoAOAMZ47VoKb06gVMcIswuA2fmJ4q4KKAOb1vTdVvdUimiS3ktYeUjlY4JxySKuWh1zzkW4is0hzhihOR17Vrn/P60Hr/AJ96AMK60zULfVZL7TGiJnGJI5Dxn1p2laRcR3smoajKJbpxgY+6gz0FbgFIP8P6UhmfrVrcXmly21rs3ygKSxwMcZqxaW/2axhgwMRxhT+QqwOaQ9P8+9AFO7sYjayiC2hEpQhSUA5war6Jpa6Zp8cbpGZ1BLuB3Oe9ah/z+tUtT04aiixm4mhUdfKON31pgZvhjNxJqF+wH+kTYH0H/wCut8fT/PFVdM0+LTbRLaEsUU9W684q0Occf54oAB0H+fSk/wAKUdKOx/z60ANcEjFAXb9c07uf8+tH8VIApPSlHOP8+lIOgoGHekNL2ooAKPWikNABRR/n+VFIBKPSig9KACj1pTSYyTQAdqOv50Uen1oAQdR70DnAoHOKB1FAAOg4/wA8Uncf59KXgUnTPtSATFHqfTtS0EYyP896AG4o9f6UuOv6frSfrz/jQAnQGlPr/n/PFBHP5/1oI6/59aAEP9aVev60f0z/AFoxz+v86AK0X+pjP+wP5Gn9FP0/oKjj/wBTH/uj/wBBqU/5/OsywH3j/nvSdv8APpSj/P60Y6/57CgBf8/qKOwo7/59aM8f59KAFx/n8BS9/wAaO/vSDr/n3pgA+7x6f0pwpKX/ABoABRRS0wD/ABooox2oEHf/AD7UtFFABS0lLQAUlLRTAKKKO1AB2paSloAO1FHqaXPNMQUUYoxxQACijvR2pgB9KXH50d6P8/zoAO34Uvf8f60n+f5Ud/x/rQAdvw/pS/5/Wk7fh/Sl7n6/1oEJ2/z70f5/UUoH4f8A6qO/+fUUAIaXFHb/AD6GjvQAvbmjB7Uh6UtAB/n+dA/z+lH+f50o/wA/pTAT/P8AOl7/AI0n+f50vf8AGgBO34Uv+NJ2/Cl6/nQAdqUdab2pw6/jTATt+FL3/Gk/h/Cl7/jQAn+FL3/Gk/wpeh/z70ABpTSGj/P86BBj/P5UUv8An9RSf5/SgBR/n86T/P6Uf5/Wjt/n0oAUdf8APrSD/P6Uo6/59aQf5/SgA7/596Udf8+1J/n+dL3/AM+1ACHp+FL3/Gk7fhTv4vxoAb/D+FL3/Gjt+FL/AI0AJ2pT/n9aTt/n2ooAKTqD/ntTh+dN7UwFHX/PrSDp/n0pf8/rSD/P5CgQDNA/z+lKP8/rQP8AD+lABS96SlNABSH/AD+tL2pPWgBf8aTt+H+NLRjj8KADv+NHaj/Gj+H8KAA0v+NJRQAY4/Cj/Gij/GgBe1J60Z+X8KKACgdKUUnagBfWj/P60daMUAFHaiigYUUUdqBBRR2ooAO9FFFAwopaKBCUUUUDEopaKQhKKO1FAAaO9HWigApKWjpQAlFFFABRRRQAgo/z/OlPFHf/AD70AN6Gloo/z/KgA9P8+lIKX0o6CgYnSg45x/nrSnofx/rSdzQANzRj+dH+f5Uen+fSgAHT/PtSD0z70o6Z9qCOp9v8aAEPf6f40Hof8+tKep/z60Hr+NACEenrQvajsP8APpQOn+fakAelBpKU8E0AB6H/AD60UHv/AJ9aSgA9KKBR6UDCkpaDQAlFHeikAGj0o7f59qPSgA7ik64paT/CgA7UUGg4xQAh/i/z60Hof8+tKeTRSAQjrSHk/wCfelpOuD7f4UAFIBml9Pz/AJUD/P6UANOCQfalx+uP6UDp+X9KPTP+elACDnr/AJ6Uv909iKOn+fpSL2+o/pQBVgGYY/8AdH/oI/xqQ9R/nvTIB+5j/wB0f0p47f59azLAYx+H9Kd3P+fSkPT/AD6Cl7/j/WgAHv8A560Hv6Udv8+hpe/4/wCFMA/iH1/rR0Gfalo7f59KADvTqTvQKAFooPegUxBRSUtAC0d6O9FABRRmigApetJjilpgFHaijtQAd6WkxS9KBB3paSlFMAoPSkJ4/ClPXmgAHWj/AA/pS/40n+f0pgL3/H+tAPFB+9+P9aTHy/h/SgBf8/yo7/596Pw/zxR3/wA+9AgP9P6Uvf8Az60hHH4UuOSPf+poAB0/z6Uf5/WkA4/z6Uvf8f60AIen+fSlPX/PrRj5cf56Ud/x/rQAHp7f/Wpf8aQ/d/z6UvfHv/WgA7UtN7f59Kd3pgJ2pe/4/wBaT2/z0pf4vxpAJ2/D+lL/AI0nY0vU/j/WmAH7v4f0o6f596T+H8P6U4dfx/qaAGjp+FO7/j/jSdvwo7/j/jTEH+f5Ud8/570f5/lR/n+dAxTR/n+dIf8AP6UH/P5UCHZ5/wA+tJ2/z6UHr+P9aTt/n0oAX/P60D/P5Uv+f1pB/n9KAFFA6/59qTvS/wCf5UAH+f50Dr/n2pKXvQAn+H9Kd/F+P9aQUvf8aADt+FFFHf8Az70AJ2o/z/OjtRQAUnalxR2pgFAo70g/z+QoEKOv+fegdvw/pRR/n+VAB/n+dL3pO3+felNAAaQ0dqWgAo7UUUDFpP4fwpaT+GgQD+tA6Uv+NJ2/CgBaKMc0CgYn8P4UUuOKT/GgQoooHQUdqAAUCigUAGKKXrSUAFHagUUAHWl7UlLQAnalpKCaACil7UlIYUveg0d6BBSUUUABopaSgBO1ApaTtQAUGg0d6ACiikoAKDQQCPpR+H+eaAA0lLSelAB1/wA/Sjt/n2o9P8+lHrQAGg8j/PvQf8/rQef8/WgYdM0DOfxooB6fh/SgBB1H+fSjsKAcY5ozj8jQAfw/596D3/z60N3/AM+tBoAX+L8aQfeH+fSgHJHv/wDWpFOTn/PakADoPz/lR0FH8sUE8H/PrTAOx/z60HqaCeox3/xo6mkAd/SkH9P8KXuP8+lJ/n+VABRSmk9R/nvQAH/P60UAZooAKSl9P8+lJjFIYUUYoI60ABo70etFACetIeR+NOAyRSDt/n0oAB6/j/KjuD/ntQPuj6UoHSgBB/T/AApBx+H/ANalI5pD35pAJ2H4UUuOD/n1oJ5/H/GgBOmf8/56Uh4/OlPU/wCfWjHX8f60AIeM/wCfWhR834mg/wBDx+dKOv8An3oAqwH9zH/uj+f/ANandv8APpTIf9TH/uj+VPHAP+ewrMsd/n+VHXH1/qaOp9//AK9Hp/ntQAD/AD+QpQOf8+tH+f5UA8/59TQAdv8APvS0dvw/pS9/xpgHc/571HcHbbyEcHYcflUlRz/8e8n+6f5UIT2ORjv5zjM8g/4Eae15cn/lvIP+BGqURU49amP3a3sjzHJ9yYXlwP8AlvJ/30akF5cH/lvJ/wB9VQyc4qdQeKLC5pdywt5PkbppD/wKnm8m/wCe0n/fRqmEbNKzBBgnmiwud9yybyftPIf+BGq73d31W4lBP+0ajQkcnpQXwfXNOyFzy7kyXV0oJNzKT/vGnrfXBHNzID2+Y1TeTBxTlGfrTshc8u5cW6uSf9fJj/eNOa7uF/5byf8AfRqvuIX6UqHcST0NFkPnl3HfbbkD/j4k/wC+jThd3TDP2iT/AL6NQsuWp+MCiyFzy7kgvbkdZ5OP9o0sd9OzDE8n/fRqMKGPSmMUjYEUWQueXcuPdTY/10n/AH17VEbu4znz5P8Avo1AZd3FO+83T607Bzy7lgXk7ID58n/fVH2ycEfvpP8Avo1CFG3jpSP8pB+tFkHPLuXRfz7h+9f8TSi6nP8Ay2f/AL6qsBuGelSRRllBz2FSVzS7lsTTk485+/f3FPE846ysfx9qEiwck96Qpjqf84qWPml3H/aZT1dh+NL5s23/AFz/AIGonxx61HJKR8o60g533HyXMqp8s75wP4j7UxLqb/ntIP8AgVRlwB71ETuOcetMXO+5Mbyck/vn/wC+qQ3NyTn7RJ/30aixxmlU0xc8u483dyBzPIf+BH0pwv7krgyv9c1E0DEhs8elTiIKATzmhj5pdxyXVwRkzSf99VOL6RBjexP1qAsMcCmbec/571I+d9yw17OBnzXH41A19dBuJpMfWmldwxUbfKCB3qkLnl3JZNQn2/LcOD9aibU7sj5Zn6+tQ/Z/mJJphZVbbnB9Pzq9CfaS7lmPUbwKd1xJ/wB9VXfVL5WJF3JjtzTWD7duKi8grHubNOyF7SXcmj1a/wChu5PzqVtT1DHF1J+dUSuZRjpU7jbgqe1FkP2ku5ch1O+YfPO9PfUb5QSbh/0qmkhK8DmkG+Y4J4pWQe0l3NCPUr0L81wx/KnPqV4BxOw/L0qmxWNcdf8A9dRozMeTSsP2ku5opql2espP4Cnf2jeBh+9OPoKgiRSM+lDtjHFKwe0l3J21W63DE2P+Aj1qdNRuPL/1uT9PpVEIjDOKcIi3C/56Uh+0l3Htq14H/wBZx/uj3qZdUuz0fv6D2qBrYY59P8akjUIcY70h+0l3LK311tHzjP0FSfbrgMct39KqOjcFaQ7vMxjvQP2ku5cN7cY+VgePT2pRe3B/jXr6VWRWI644pxUA8nvSD2ku5YS9uMEsyn04oa+nY/IwHPdfrVR85ATOMc0udg/z70D9pLuW1u7kL8zKT7LR9umGeVP4VWMmUyKUfdoF7SXcsC+uDn5l/wC+fegXs2MEofwqoVYg4/zzTI1Y9f8APFMPaS7l8Xs3+z+VIL+Ynjbj6e1QA4AphORlaA9pPuWzfTjn5D+FKl9L3VcfSqW4opycmiOR2PK8ZoD2su5afUJsDaq59xTv7Ql44Xtniqxbtjk1H5hL4x/nigPay7l0304HATp6Uq6hL3Vc/SqjByOT2pjuFGOpoD2su5dOpOM5C56Uf2jMzcKlZ6/Pz2qVcK1Ae1l3Lv26b+6g/ClN+4HITP0quqkjinCAk880FKc2Sf2jMCMqvWmjUJh95Uxj0oaHcMdhUJj4weeKAc5rqWhfu3QL1pDezDBAWqf3Dn3pEYseemP8KCfaS7l3+0HA5C5+lJ/aEu7ouPpUBAPBpVVBzTsP2su5MNQkPQL+VSC8lzyF/L61ULLuwBingHORRYftJdyx9tl3YwuPpThduTj5fyqsTjmhc9aA9pLuW/tT+35UhupB/d/KoSwFRiUlsdqB+0l3JmvpAcYX8qkW6kPXH5VDhTyRSMT2FA+eXcn+1uD2phu5QD0/KmBf71BUFqBc8u4C9uCxBK4/3acLuYnkrj6U0x8U3YcGkHPLuTm7b1H5UG6kx1H5VV8snvTiuO9Ac8u5N9rm9R+VMa9lXnIz9KjHJoMee9IXPLuON/PngjH0pwu5j/EPyqv5ZBPpTgKBc8u5ObqbqGH5UhvJgOv6VEwIFNU560Bzy7k6Xcx6tx9KVrqUDO79KgLYoySDmgPaS7kwu5iT836Uv2qX+9UGMHrSDJYUBzy7k32qYNy/H0+lOFzKf4v0qPyyy8jFKyY4Wgrml3B7qbkBv0pPtNwR/rP0pCvHPWmkjFAuaXck+1S7uZP0ppu5c/f4+lRKu9qkMahc0D5pdxz3UoA+emm8mP8AHj8PrURO5qCAKBc8u4tzqLQQu7y7cD/GqEPiJZeBcEkHkkYqHWYHuYAqITjpzVew8PW5KGeZvMJ+6B9KClJ9zbS+mePck2e/Qe1NbUZkO3zCSelZN/dW2mTLF5hJHVR6VlS+INpISMZzwTRysXNK+h1J1N42+e45Azggc09NTkkOFkySP8a8+nuZJjudzk1esNUMb4kbap4B9KHEfvdzs/t1w5IEnzdDxUoup9ufNPX0rLs5FkhEkU26MnjjntViK5RlxnnNTsTzSXUti7nAHz49yPpUZvLnGRIfyqMMxj5pgY4IxxigXPLuWRd3H/PTtzx9aGurjJxLjn0HvVcvyR3/AP10nzFunU0Bzy7lhr6boZP0pov7gniTge1QKM5Jpn8Jx6UBzy7lo6hOMYfp7UhvrnH+t/SoCF2+9I8e3Bz3oFzy7lsXd0//AC0/SnC7nz8z/pVeOQDrxnrUhwxoHzy7iXOpzx4VH5+lOt7u7dcs/wCYpkcKsxLDJFTEjGFFMrnl3JTcTDGG5oFzNj7w/Kogx70px+NA+eXceLqTJG8UyS8nDk5GPpUTIVORzS7dwphzy7kn2yYjIYY+lH2yfGQwP4VXCNz9aTJAxQT7SXce2pTrjkZ+lRnVLlejDj2qKQjOMdqqPKN23FVYn2ku5ojVLjb95fyqJ9Yuc7Q6/lVOXIU471FgI2XosHtZdzV/tK629VJ+lbELM8MbN94rk1zKS7hgV01vzbxeuwfyFTJWOmhJyvckx+NJ1/Gl70L0/wA+1SdIh6igdaMHaPw/pR3H+fSgBo5H+fb/ABpepHp/+qgf4f0oHb6j+lAFOI/uY8f3B/6CalI4P+fSooubeP8A3B/6CKlP9f61mWA+9/n1NGc/l/Sjt+H9DQOp/wA+lADu4/z3oAwBSd/8+tKDx+H9KAF6Uvf8f60mP8/lSigBB0FNmGY3HsRTz0/D+lNl+41NClscGMAVOjKRVYEGpF46V0nksnC88U9M5pimnK+O1SASNtNRyqJMEHBp8hyuTUIpolithVxmouS4p+OKaqlTkfrVEsXaXcVIDtpsROSxFTRkEnNAAGDU9OSRTNnz8dKmAGaAGYw1PzkU0r3pM8GgBc1G0ZPJoLHk0xp9sfI5xTSERTSiIkA81Jb3G/r61QmJZifen25IcfWraA1gcpxSBC7c0sagxD1IqaOFg4OePrWYx0Ee1T36VPEmEz7f4UqKgYDHpzUu0bcLwMVDZaDf/Og8rz/nimv8hxnPNNZ8x8elIBrybTjt/wDXqMkE5/z0oCliP896Yynjn/OKLCEJycClVWx7f/rp21QBzz/9ejNUIcnv04pAmTx0o3df8+lOVwAfWkA7G0Ads0jOccVGzkk/WmBvX0oGP3kGnBiB/n3puBnr3pd67AOv+TRYCQOFFQOWY8D/ADzT+pGPX/CnHIXp0FMRE+XGCearm3Undu5FWlQtIWPrSeRubPbFO4rEKPjg80OpZSc090USYHH/AOupTCygMemKYrFEAoTuHOaWNGdeeBU9zAzSArwM06K3k6HpgfypiQyK3w2c5GasEIq4GBTflRsZ5pyIDyfT/CkUQeTuYn/PWnxwneATj/IqwpUZwM0ioT8zcdP6UgAoQ4UHNPkG0AfT+lSCPYN/XOf603bvI/D+lIdhFXCZJxUinBG0f54qVoVZBnjj/GlC44x3/rSGRsp259qAjk5HHNSbNynnHH9KcQw/MfzoGMBKpz6UYPmZJpRkJlh2NDEOSFH+eaAAHPekcZb/AD700RlWqVhtI7/5NIQ1VwnOKTcM8jIz/jQ2WIxkDH+FMcYP+fekMl3I3A/z0owAOfSoQD2p4Bx83+eKYhUbrxx2/Ok+8Dj/ADxSHOenf+tSRpgZJxQMj2MOeuT/AFp0eSMdCP8ACpePXI/+vSbQ3+fagBmxSRnJpcYxjjp/SnsQuOM0zaX9qBCEqWpc4IYdf/1UCICniMUwIZHdx1/KgRNkbjmpNoB6c07JJGKQEO1kGT0qdYw4BU9xSMpIAI7VbhUKuCM0FxjcSOMKvQip+3T/ADzTC2BwR061k6n4htbElGPmP6KaEmzdWiap6+n1qNyijJYfnXG3Xiq8lJ8gbB2yMmsebUr6Zizzvz70+RktXO9ubmD+8OvrVNb+EN8rjArh/NuXPzSOfxpVdlI3GTHfBoURciO8OrW0ZG9wcntQ99bZDLJk+lc7p1lpeogI1xNHMf7z8Z/KtYeEUEBLXT5HQhuKCvZK1zUiu4JB94A1I0yqA2flNcbd6VdWk3+jzmUD0NS2mti1Hl3sbuw/2qLMhx7HTm6TeMMGX0FMfV7SOURu+1j2rmLjX5XkJtUEMfoQCazJZXuGed2+YnHFVysSizuTq1iJAjzAE1eidSu5V3Dsa82dsRhTy2c571esdburGZf3hZMYweeKOVopI9BUK5yOKUKB1qrZXK3cccqccZNWyuTUoA+9Scdh+NHApflHWgQnA5PQ0zGSSO1VtRWeRFW2bHzDJ9qyL/WZY7hLO1OCv+segDe3rjk45xzQMHOaxP7WaSQQwxlyD8xFaqSGRQ33R70hMl4z15o702MgkkHIqRcbyKBDWU96XZk09hRt5FA7EZAUdaZgVKYwxzSMoUUhNEQ4PNKzjtUch6nNQLuZ/aggsqM06MfNQgBXH+e1OKkDimWh0suxC1V4roM5GOamKB1Ib3qJLcIxKigZKQXbPSkCc08An6//AKqMAcnr/wDqoGIAMcdhSqN2f8+tLtHpSHuBx1/rQMa8fXH+etRbFJyf51De30FopMknI6Ad6xJfEDSH93CQB3pCsbchXOBknjA/KsvVdRNjbkAjzD93B5HSsKTWb4yEpuGKzbme4nlLTbifemkCg2PlmaVy7ktI3rUkmm3BtPtG1jz0xTtIubeKffPGJDjgHpXUxeIbZI9stsAvYKM+v+NO5qo2OLxtbEgKn3oYBuh+Wugv5NN1Yl0Bhl9cdaxLu0mt3wVJXsRzTuOw+G9khQRxuVGetdNp13azFUR8vj+lcZ357VbsJmS5TZwamSFynfeW6ggnBx/jUUkgij+dgKtoCy+/TP51zXiovDfwqhwrH+tQtTNwNdJg7jnnNWQ3yru+9msZ1ktbJbonPf8AlU9ldm6hVycHFMnlsaIB544xR5fGO/rTRL8ucdBzUxU7j2pCsQMmCQaifJxjmrbKN3OOtMCqBigRCq7kB709VIFPICoMDt/hQD0oAkiFP2gUwHHSjcS2O1A0SNgfWoyVzjPNDc4600R/MSaBj2NGabSdqoQNkjA9arSMUfbjNWcioHkHmdM8UCEdWVC2Ooqu8S43twas7y2c9Khc+ZkGquKxBJ8uec1BIA7DNTmMfxHvTCIx0PSqJGhgmAK62D/UJ/uj+QrkFdc12MYAjX6ComdeG6i+lHT9KO3+feg9f8+9QdYdjTT/AFp3r+P9aQ9/x/rQAH/P+fwoUc49zQe2f89aUdf8+9AFKH/Ux/7o/kKfnkf570yH/VR/QfzFPHH+frWZYfw/h/Sndz/nvSf5/lS9T/n1oAB/n9aU9D9P6U0dPanf5/lQAo/z+dFH+f1o9P8APamAvb8Ka4ypFO70h6GhCexwRHzH605NwPSmkkSN9TUgbFdJ5L3HrjFO6VGPrTS5zQIkLBsrmmbeoz1pO+QKcTigQ5It1KYTzg0qNgU4yBec0CsIAVAoxyTT+HGRQAMEUwETpzTicfQ03PFRs3AoESO+FwOtR7uOBSoNwLdaPl3UxCMflFVX6mrQ+YnkVXmXJ4xVITINu5sU9I2VwMc09YmzuHarNtHu5YYNNsEWrcB4x7CrixktxzzVePC5GOxq7A/OMVizRCBSoH0/xpTIE7cetOxxyOcf40xlPIPTJx+dSURmQPwW7/40zkrheeKd5CqvB5pFUxrlTnI/woERxkj8c0p4XJ/zxSbHL596RiQAMdv8KoQ84Kj/AD3pBgLzzSp05/zzUYcen+cUAOJwnP8Anmo0PX/PaiUkMP8APemI3Xuf/rUxE2B696ZH378UkZ3nnj/9dSRxKvze39KQDVaQyYxxmpQjFh24zTfm8z5RjkVOCQnP0/SgB/l4Ab0qIDqfan+YQQo7n+tKnTB7j+lAxEbc2OnNOZTjj07VIAq8Ad6bGCCSe4pARGMhxgZOacyMUGRxVhWHmHjvTG3Ac9MUCIfLUtnPfpT937vavoKe5j69DnmoYyG5HTH+FMBn2Xc25jTl2ouM/wCeKsHDDAHem/Z125Pp/hRcCNIxktu4pxHQA9+n5VLHCOfTFL5aq3+fagYwtlQv+e9SgBSMe39KXaoXgZ4P9aRTk9KQAWPFSZzge/8AWk/h6f5xQeTgdf8A69IYhyqnnt/Q04kgdc8/1pCmF5P+cUNkdPWgBN25dvsaVRgnjv8A40qn5eeDg0o+9/n3oAZvO4BuPekJYt/n3pXwx59/6UhZVPr/AJNAhXfAwRTQc/5+tKGDEhh9P0pJFyMD/PWkAq7VPWnOxboaakfAzk1KqgcY7UwEUAj3B/rTHDFetSoPnPp/9enheOn+cUDsQqmOuf8AJpyMD0/zxU2zj/PrTVjxgD0/pTKsIijvz/8ArppyMcY/yKkbIPFCLwCaQWGMrcYP4/nThgDn/PSpAgNBUbSP89qA5SMrke1N+6M5Ax61KyYQBjWRqWpw2RIJLN2UfhTSuDVmaaOAhZ2UKBk1E2uafGrnzxgda4rUtbuL8iIfu4hxgVlsv8IJNVY2jsb+reJp7vdFbHy4eme5/GseK3nuGyisxPc1r6RoXnR+fdfKuPlWtVbIRjauFXPpTIlKxz8GjTzNhnC/hU8nh1lxiXFdAkaRryM+9PBTeG25HeqsZOq+hydzpL2gBeYKD096gNpeIm4RlkPIIFdddWkd4gEmXUdMcYrBvLC4sJd9u5aP09KGrGkZX3MpWAf94Cjeo4rY0zXp7RTBMxeBhjPpSRmC9xFdIFY9HAxms+9sbjT5AJVJiPRscGp3NEzqJCkulyXFs2/3HUVyLxmUh0yzfxAmrOn3slhcrKvzRE/Mp6EV1L6FYaxB9qh/dlxnK8D8qNho4yPmQs0bOgHOO1SxWVzNl7aJnj3dR2rasrcaVcXFveKGgwcOR14NUrLVG06ab7MgZXJIz2o1YOy0MydJbebEyFT15qIsSST0NX73UJb9s3LL6D5RxVKWTI2rgqPancEdL4e1YlFtz94fdrp0vgVx/FXn2jgnUoQDglq7y2jQLkkFvWpZnJWehKLhj/D0pRKTyakXoKTy85qSNSFnc9OaytU08zjfCBG2cSE+la7Ky9KqXiC4ge2ZtnmdWHamJMyP7WhtFFpp0Pmy9Cx9aclnrd8paSTylPODj2rQs7Sz0mIu+3I5Lnqenaq0/iN7hxFp0HmH1PFQbaF+wtZbKILPOGP5AVZFxGHxvTP+8K55tP1jUDmaUoPQ9qD4am2lxdHzAfSgVjrFcEDmnblxWVokVxBAVuX3EdM1p47/AOelACOuRxVefcBgVYJ4P0/xqJl60yWVMY+9zTkKluOtSSIWNRpEUYGkZ2J1TNSYxnJ4pqd/8+tPzmmaICM8etAwn+fpSq53YIx71nX2rR2cix7ct1b26Uyy28yAgbsE+n4VUv8AUIrRUD8yN0Ws60uGhs576fkE4XNV9NhuNQuTqNym5c4UfSkDR06OXRWXuM4/OsvVtVFqvlxfNOew7fWnajdy2Ng0nR24WuZQSzTvsO6RuXf0zQhMjkkaSbMuZpCenYVci03UrlVABhiPYD6Vr6JpKbg5H3ecnueK6UbY0OSAAP6UzaEbnGL4b1EAkTHb79f88VRu9K1K3BMsXnJ3z+P+Fd8k8UrkJKjEdgfrUjoCTxnP/wBelc05LHk3kIHJwVbupqeOZocNktETgg9q7HxHosN1GZoV2yoOw69P8a46MbJCkwwM7XHvVENFmZYkImjTMR6rVzT7hI5Finy8Eg49qznZrSSW3x5ichSOagS7ZYlQj7rA59BUtCi7aM0vEulw2aRywrgSc/Ssm1AiuEPvXRa9dLd6DA6dN4yfzrnol3yxAdSw/nT+yTfU9Cs5d8KN1zgVz3ioq2pW8I5bINb+noRFGrDCjB/lWElpPe6/JNMp8tCQCR6dKhD6ljXCIdESPgBiAPyqlARZW9uhJLOucVo6hpst7dwlziCMAkfSqMate6oXePbFF8qj6UdCZGxAxEfI69ask5J4xnrUEGBuzzzj+dTls4OOc0jEb5eZAT0pCnzdeakjy20sO3+FKR835UDGFQy49qbsxU2BzxzTX47d6AsRDO4DFS/zpqgkZFOA45pAGeaM8+tKBjFNb73FMBpPSk7c07HymoyTjAFMQx3JyAKcgOORS4wKeAcA0XERbRTHi5woqz0wPSmSZ4wKY7FN4TzuGag+xknPatJASOe1KV7U7isVEtYlCrjn1rpD3rDaM70x03Ct3uKlnVh1oxPX60lLQBxSOkTqfzox/n/P1oHQfh/Sj/639KAGjoKdjkenH9KB/h/SgdR9f8KAKUH+pjP+yP608Dj/AD6f/XpkPEMf+6P5GpOn+fYVmWH+P9RS9hSA8/j/AF/+tR0A/wA9jQA5emP89KXv/n1pv+f5U7r1/wA80AA5HpQelJ7/AOelONAB3/GkJwKXvTW+6fpTQnscNNgSyD/aP86aBkU64GLqUf7Z/nTVcDjvXSjyZbidDin7cAUwNk9KnjIbqKBAik49Kk8kEZNSx4AxinBPlqWwKzrxgU1oyV57VO/DdMiiQrsOKpCZDnGBThJioh972p7EA8mmIkZ1K5qHJPWmNIB0OaYHZjjFNIkkO5ehpm/5uT3pxBIxmiOLGMmmAwl2cY4qTaS3AqQR5Oe1S+UQcilcLEKJKH5HGaki3hhgcYq0iErg9eKaisDjb2pNjsPUgMcjsf6VODsOQf8APNMEXXPv/Snhcn6Y/rUMokimLBs+lI8m5jj1P86aExnHcU9YjuOG5yePxpDBFJOT/nrTmAVfwoVWxz7fyNP2Eg5HGP60DIlI/X/GkKITy2P8ipWRR0HP/wCuq7Rs54oQhswCnrx/9eosLxk8f/qqR43Lbdp780yVAq7c8/8A6qoQ15o2GMe1ESJjKH/OKaYlA+tOhjK8g5H/AOqmIdAmcnH+c1a2KUx/npUMe7Bx6f1qZcleaQyMtsbA9R/Ol2kgH2/pUkcIL80rkDj2/oKQDMAdPalVcr+FOK/xfSnohK8jjH+FAxYl+b8aNpJ64GP8KEibdkHvSYKuMnIx/hQIeX2N05zTGYuc9sf4UF1MuSM80hcZ+Ve3+FIA8sFvm9aXyti/L6f4UM2WH+fWphhVGf8APIpgMSLHze/+NG8txjB//VUm70/zwadhAPekMjVcnmn7CPu859fqKCT0A/zilQMP8+9AEaKQMt/nindB8vt/OnFQwO7/ADxSogQc9f8A69AxihivP+eKdjHXg/8A16fnjj/PFMYkn/PrSAazYHr7fhT2Qnn/AD3pcALk0M+P8/WmA0r8v+fak29efT+tBJ201mJB5/zzQIcVXH1zQIgDk5/zmmqcEZ/z0pzEt0H+eaAF2jdkdqDuPT/PWnKMGpBnr7UDSGKjDnPrS8846/8A1qkU5PSnAcfh/SmVYRAe/wDnmndFz/npS7f8/jTQv5fX2plWFAz+f9aacjp/nipAP5/1pAD3H+cUgGY5BxmlIz2pxH8/60qjGDQAnPajOOacSM57U3INAEFzcJFbu78ACvPZ52e4eVyTzxXXeKJhHp7KnBc4/WuRtoftF1HF6mtFpElL3iK4t5kAlZCqP0NXtJ043VyH42Jyc1o+IDtWGBANoHQetWtFsXSBcg5Yc8Urmj20LLbn+6du3gYqzFbOxDsPl7mtC105FCs4yR2rO8S6mLSD7Jb4M8vGB26UXEqbSuzMv9Xs7ZioO8jtVNNcNydsNuowc53UQaB5w8y8k+Y84NTHQLdV2qoDf3smlqFomnYXdvfYVnEUgGCnrVi5smYHKBk6EZrkLiGWylCSEsjfdf0rf0LU7lpUtXO7nIJ7ii9tx8iexmmyk+0eUqHYTkV1yWEd3pQgnjB+XGDVz7NGzrIVGR2xVgADpScjWFO255Tf2b6ffSWsgwAeM10PhLUlt0ntp3wqDcM9sVP45sg0UV2Bhk4b8a5SU4MflnG8cmrtclvldjS1vVDqt3lflhQ4Uf3qz4baW4k2gbF9TWx4f0sXl6N6nyYuvua3dU01FkEyqACMYo5lsRKLSucYyWkCsrRl5B0PNU3jQs2CVHUcV1vkJIcOgAFRtZW7k70DL2osSqqW5zNrC5mTa+3/AGvSul0bVo7YyxXcrOmflfFRJpNoZARFlR15NT+RbwQSNJCNg6Umrle0TN2C9t5cGGVce/FXVAZAykH6GuADCcl4EVV9M0sd/e23yiWSNfQdKgrQ7tw2emaaVAJJAzjvXM2niK6gYC5Cyoe/etm21qxumC7tjH+9xQQ4mcuhPe3RlvJyyA5C+vtWza2FtaJ5cKBfXjNWAqOPlP0IptzLHaRmRyAo7n8akpaEmzOMHGP/AK9O8jJGTz/+qsCfxfbI+2KLfiiLxbbFh5kMi/QfSnYdjd8gHqeaYEIbGeOf61BZ6xZXSkpKAf7p61bJ5yOh/wDr0CY1z3zWbq2qDT/KJTIkODVyQEyZ/IVna3aLeaZIMfOg3L9eKDPcnGowi2jmlfar9PepYrhZE3L07H1rlEYXnh903fvLXn8Kv2d1ONFLRoWZRtGB9aGDR0iNvzx/nmlDAvj3qlZSzfZY2dcFsE8VZi3PIGPA/wD1UAiXb93P1/lWP4hs1ktJJY0zLgDI+ora3Yx34pjgc8DnqPzoKRyusu6afZWmNpckso9v/wBddRZRJb2caqMAKM1heILeRtUs2VcrzkAdOa34RlQD144/Kgu5geKLhGmhXsoJI+tUdNspRbqw+/IefzpNeYveSDrggfpW1pkbNJAMfKFz+lU9CXqy3ql2dL0seWB5pGAP61zZa5uV8y7umiRs5BP17VrTsdR8R+W4Hk24KkfmawdXnkudXljiC43EKG6dak6HotB4tUXLWl+d+MgE4z1rT0vW7yCVIb0blYgbz161gRwkyTwyKEkjycp04q4ZC2nwljlg4OaViFJp6ndSAOg75AOPyrzzXLU21+7dpPmI9DXe6e7S2UTtjcR/n+Vcb4sKgZBy2/BxVLYqW5USNpooorVSz7cyECmXNrBEjR43SEfjmtHRp/s+mFIYs3MxwCR0BBrUj8OlYvMkO6dvvZouJwa1OPa5dNPNqwO3eDn6A/41No8azajGrEADn9abqVldWt0YnRipbI4qOzt5XkaRG2NHyAOp5pvYl7notuVEajt1/lS8KOBgYzWJourxyxCCY7ZQMDPetvadh5zx/jWYmNlXcSOgIxx261E1su49ACe341YJw/Tv/jSsdzDjqaCGVYo1VjjrmpFxtX/PpTEHzAdO/wDKl3FVA9v8KRFiToo+mf5Ujg5BFNQsykkccD/P5VIx4/H/ABpjGsPmznHt+dL8pHWkdSxA6cnNGwL05pAKAuKTqKTkduKUdKAEJHeox8zU84IpCuRkUCGsAO9NPXilIzTQOfSmIUAZ5pRzijpRhscUgH4AHIpTiowCQacelMYhpCwHX1o56mopBls0CJEAeVT2yK2awoFzOnzcZH863aGdVDZh6f59KTpS9qD1pHSJ2NBpfX/PrSY6/j/WgA6ZoXr+f9aD/j/Wjv8A596BFCL/AFMf+4P/AEGpT3/z3qOH/UR+u0fyFSen+e9ZlgOv+fU0dv8APpQOP8+xpfX3/wDrUAL3/wA+tA45/wA96TH8/wCtHb6UAO7f59KXvSDgUUALSN90/SjPAoboe9MTODvDi8nH/TRv51EFyc5qS/H+nXA/6at/Oo0B28V1o8iW5Mi4q3EgK8VSTOOasQyMo4qWBcA46VGz7TjrTfPYcEcVE+Sd1RYYSS9cDmmBmPUUbSSKHbC8dRWiIZHJLtbaBSn5gDURYM2Wp4+fiqIF+WkHHTrS+SQevNOC7aABD8xBqykakZY1AnL5q9GoKr6UmUhkSBzirDqqdOTQEVQcdf8A61G4BiDjOakoRNw5I4qQEEcen9Kge6QyKnf/APXT/MAHHpSAk5eTHQVKsZHf0qJCc596mjY8fQVI0CLtz9P8KnTG7p3/AMaQAYPH+eKegxg0iiJlZm/CpHwq4z6/zprPjHGRj+lOI3NyO/H5mgYxBlf8+lDFFQkdf/ripJTtTCDn/wCtUDxORn6/zpiK4uGLYxk05kydxA7VIkSgZx2/oaa4LnA4/wD10ybDdyMuAOaSPKgDaMf/AKqkEBVsY9f604wOOfz/AEoCwRgbefSh0z8oODn/AAqM79vT/PNOUHcN3XP+FIZINqjBbJx3/GgIr/5+lCR9yO1SDG4rt/zxTFYZhs4xxxTy7gBcZ/yKUyYHA7f40u/DdM80hjQxVcn/AD1pUcOCBx/kUpQuOePb86ULsGB6/wCFACCAK2c+n9aQrg8c9aUo7HOfw/OkLbW24z1/nQAjqMhv896fuBOP89RTtu8Aken8qJE+fgf5zQFhCoHOc/8A6qXcqD3/APr00gn6f/Wo2gDHf/69AiQkkZ7f/WpQ2f8APvTWB2HH+eKSOIjkn1/maBjgpAP+e1LgA8f55pQD09v6UnQnP+eTQBES+7AHH/1qkBI6+n9TTjgH1/8A1CkYbvy/xoAQkt0FI0ZAz0/yaf8AdHvmguWXH+e9ADBgdadtBHAz/k0oQY/GndOPb/GgLDCpPalRBjOMf5NPA5pRx+X+NA7Bt+fn1p5GBQRlh9aUj+VMpITHagnjHt/SnDv/AJ70pAHPt/SmVYbg5/z60q8rzS/xfj/WgYx+H9KAFXAPtRnI/wA+lGMnjp/9ekAwKADvSEcU4UEZFIBNv86afkGetPzg4ppy3b/OKBHNeK2xBEFJwTkisLS2C6rDk4GeprqPEdmbmycxLmRRwB9a4VpHLg/dZa0WsRpa3OhvQLrXI4Q+V3D+dd1b20cIwqjA/wDrV5dptyYdThmfkhhnNeqxOJEDqeCMis3udMErEd1cLbws54AH+NchCwububUbhsruIUntXW6hbi5s5Y/7w4/WuC811sJbMjDJJ8350yZxbZFfajdXVwWj8yO3HHy1d027uFuEiuHMkcn3WJrrILe0XSiiBPK8vnH0Oa5Wzi866SKEbgJAV9hmlzB7JWsamo6eJdPmXZ/DkfXFZnh99l/bgrk7hHmuv1RhFps7kDiM/wAjXNeG7Rpr0TAfu1O7PvQ3oOFPlZ2IHA9BS4pe1Heg1MfxRCsuiT7uwz/KvPUAxCTz8leh+J32aLL/ALQxXA7ObRB1YAfrVp+6c8/iO78M2wi01WZeZPm/lWnPbRzpsdQVpLOPybWKPptUA/pViskb2uih/ZNvgjbkVG+iwMeDj/IrToFVdkunF9DEk0QgHZKw46Yqjd6deL8jRiSL0FdSaRRz070XIdCLODl0Qbg0QaFvpUM1nqESYc+cnoxr0BokYcqKqzaeki4+6M9B+NMl02tjgrbTppb0NtEajkqKuahZWohaQARuBwa6e5sIYEMruEUdT071zs2nXmukGJRHbrxk8ZpE8s2zEtdcvoLdoopiB6k1Fd6nf3i7Jpyyntmut/4Qq3EYHmMSP/r/AP1qbJ4MjPCSYP8A9ei5TTOG2ujA+/WtSC1kuIt8EwkYDJRjWlfeErm1hMqybwOw/CsNGltJsrlGHp3qrCbfUniRhOVbMEo6EcA10mh6zIJ/sd+DuzhWNVHaDWtLaQLsuIV3Hb3PNZz3SyWkUhb/AEiF8decDFKUQXmd/IirjuxI/DpUZRFA3c56/lVTTbn7VbxzO2ZNgH6CrTjIbnkD/GpIdr6HMaBabry9jkT926ng9OtdNbWsVvHsjRQmeg+tLDCiM21QCev61Kpww+o/pSEKFDYyP88U0Dao4pwY4Ht/gKVvun1xTGMb19v8aCOTnp/+ulKjn/PrR1xjuf60ARugL8jPP+f505OMNjn/APVSkEsD/ntSNkEfT/CgRx2tApdzHHzZDY9q2NAuxL5POTsPH51S8SQ7LxZcYV12Z7VR0rUI7Nngc4Ofkf25qmVHc1LwS6RrjXDKWgmJyfTORVfU9Deab7ZYSeYsp3cdRk1uw3VtqFt5Vyu7Pc9+apPoVzEwbT7oqp5wz4x0qTpTTMqLTLlIHa6Kwxg5aRurdKk03T21R8j5LWM8n1q+dEvboBdRugY89Fbr0rdtbeC0tkgh+6o/xpBZDfL+z2TJGfuIcfka4PXZRNdhRy2On+1mup8QapHbKUDZbngH61zmhaU2sX0sszMIwMg++arZEWuzofDelm3s1nuMF3A2+wrfxwM+o/pXMWd9c6Ncm2vlZoCw2v26jv8AStu41O2gtVn3hg3KqDy3SoNRuoWMd1HnaC/VSfoK5B7A212HY4YHJUd62bXxOCHS5iIkBO1R1x2qC61BbyNsW7efyFCjnvVpmNSF9jFuYNzGSP8AduvIPrWro+voyfZ7tgsgPDGmDQppCZb24SJBzjPPeqV1Ho8Mv7oyzSD+6eKTVxKNlqdZHe2sv+rnRmz0zUxI8tdv3uvP4V59JeGKZJLaN4wpzya2tF1+We4EFwOowpqbCaN/dtdT7Dn8qkXaTyOwqF2ZCflO0DrUvmq7EL64/nQZD8YDD3/xpcA+5yf60AnPPXJoXpQAnVR60HnH5Uq8cfT+lKeRxQA3dnqKb0NPamEZJ/GgABGD64pAeKNoHSmknnFAmNcYHvUe41Iq7jzUbrg4oJHDrmnB+OKjXvmpRjHSgBm8kn61JztNJgUjMQo2jOTikMQ5wvP1qOQjNTKPkwajkT5d1UAkSj7TFg9xW4R1xWJbKDcxZ9a2zyaTOqhsHr/n1pDzS96QdBSOgD1/Oj1o9DR/gP6UAJ1FHTn/AD2oH+H9KUc4+o/pQBQh/wBTGPYf0p/U/wCfU0yA5hj/AN0fzp4P+fwNZlC44/z6Uvc/57032/z0pep/z60AKD/n86XGP8+1NHTinGgBaBQehwMnsKOwNAB2o65FFGaYmcPcrnULnP8Az0b+dMAAzUl+Qt9cHP8AGaqGTPeupHkS0ZMXTIA608HAqvHFuIbNWEQnjNDJRJGwZj7U9iKAgjFQzNzxSKHl8DioSCep60K64INIAWPDcVSIYCPaeTmnjBHyjpSFGUEHn6VLCAoPf1oAYm8tUy27MevWpEhDPnoKmkIiUbaVxpES25j5PNWFXKjFIrFgCef/ANdSIQOvApDGhcZ3H1/lVWdsyfIueatPhnwDn6fSmCMeZ/n1piZQW3YsGcYrQhjGDnnGaQkE9Dx/hVmOJBuP1GPypNgkNh5kx2zU6EY/AVGinzMD1FKcp+VQWT7iTjHGT/SpMA4z/nrTI2B7ck/1FPRCcH2H8qRSEEYPHtUjLg496UDGf8+lK2d3Pr/jQMhkJ25x2H8qjDytwen/ANepn5H4ClxjPtn+ZoEQEYBz1/8ArUqoC+fy/OpQocEkf5xTWwD8v+eaYiLy3EpOc9f5UkkrqcYz/wDrqUMd3PH/AOqnMPb0/nQFhicr83GRTxGgcN7j+lBTI4PY/wAjQwKn1yRQAx2JOF6f/rpWY89jnH8qev3enY/1o48z5uBmgCBlO0kHHH+NSxKM5Pr/AIUoUEEdiP8AGh49sny5xu6fjQAH7nHp/jTsHn60gT5OfT+lSEDjPrSAiTf+lKseZMn1P86kUYTr2/pTgMc+5/maYDSwVevYfypC/wC84PGT/OmbQ3U9hUgA3YHPJ/maAGM/p6f0qNixfH1/nU+FGPp/SnOqkjjpnn86AsIFwoz/AJ4pC3UfX+ZoJwfUcf0o5z09f60AOBAU/wCe1M3hj0/zzQ5ycD/PSkXnt/nmmA5TluOf8inHj8v8aBgNxxz/AIU7G7I9v8aQWE2gsPTP+FLsGOPT/GlxsIHPX/CkBwv4f40x2HY/nSAAL+H+NByOnrQAxX8KBjgMn8aUcD8P8afGMHB9f60u0Y9eP6UFJDduWGPWgKc+g/8ArU/GWH1ox/KmOwHg4/z1phHH+fSlbOfb/wCvSY4/z6UAKBk/j/WgLx6//qpR1/H+tJng/T+lMB3Tr/nmk/z+lJtyf8+tOA/z+FIBOM/59aPw7UuB/n60EYH+fSgQmRnn/PNIfanYyef88008Y7jH9KAK1xG7qQD8xGBivOr+zmtL14ZvvA5r0plYBinX0/GuQ8WacIpRd7+ZD90mnF20Kjsc/GQScdRzXpPhm9W80uPBy6DDZrgzYPBZpdqMoeCaveG9SOm3+1j+6k4waJLqaQlZ2PRsZNcX4lsZbK+N9FGXhl/1gxwOBXZIysu4EEHp+dEkSSxlJFV1I5BGak3OJt5LC9tDGl9NA7dUduK2tJtdP0m2Mi3KO3dyenTpSXfhGwndmUtExOfk4FV18HQdHupSvpuqLAQa1rS6qUsLAO+X+YjoRzXTadapaWcUSIFIUZwO/FQ6fpFnp8YWGJSf75Hzd6vgcf59qYC44o70UnemFzm/G0wj0hUzy7jFcdYHzNUtVPQOo/WtjxveLLeR26HiMZI96w9MkCajBIx+XzBkntzWtvdOfedz1cd8cU6szUNUFksDqgeOTqfbFVovFNi4/eNtOSMfnWRvc3cZP40nb8KpxapazDdHIMf/AKqn+1RbN28Yx/SgOZE1H+f5U0SI2CrZ5/rSg/j/AJFA7oMcfhRg/rSn/P60jEcmgDC1bdfanBZfMI1+aTHccVYvdVstJhEWMsowI169Kg0ucT3F5dMB90YP0FchqkvmXLzXBZi54C0CdzXl8X3jyHyLfCk8AjnvV/TPFcU8givU8qQnr26iuQtxbzyeWrSRP2y1WFRzvtrhF3Bd6SAc/nTM+Z3PRwyvHnhl/wDrVxPjDT1hlWaFMKeuOmea6Tw9IsmkRjduKjDeveqvi5B/ZROOQxP86cHqFT4bnC2l1LbuwjJAkGGx6VHcFWfei7R0/GmyAll28E8VatrB5Gk85sRxqGJ+tWzJaouaRrEthIqyjMddnbTieISrgq47dutef7ApeA/NjlTXSeE7ljBIjknYcD86hojqdKB82OtKBz+Of5UI4bBHUn/ClIIGRUlWEA6/ShhnIA7f40HjOOeP8aXqx+tMQ0gn8/6mlToP8+lA6/j/AIUnRR9P8KAEHAHpgf0pHOF9f/1GhvuZ9B/Sk5Oc+p/rQBna5b/aNPlUJukGSo/PmuMjsvOjI85UkXs3WvRJfvjBHJxj2/ya5TxNaKl5HPGArPgeWo69OaCo6sz7WfUdNI+TepAP4VbHiKY4XayHjOfw/wAKg+ySRbTcxTIpAOSeO1S/ZrRx8t2i/wC8lK5o4IZPrc2Bh2OOetQLr86lizN3xzUYsYzcHdeLsyedv1q1Fp1rcXv2aOQOg5LgYp3QuVGe0sl00jykk9ea9A0C1jtdPj8oYDgE5654rF1bSFEcU1imXjUArjrgCtDSNatpdkMh8qUYUg9D0/wpM0iat3Zw30RimXI/UdP8K51dGSwvDPd3Ki2Qfu1Y85x6Vsalq0NhGCvzyt91Qa5e4j1DV5PMwzj26Cgog1W7tzIWsoiz5OZGqtDrV3bZMZjDHqSuTW9D4VaQ5vJwuf4U49anPhzS0UqJDvz0ZhQRY4691a7u5czykrnnFRG7PmYiQKvqetdofDFncQBYXB3d+OOn+Nc1d6W1hcGGdccfI+ODTE0V57SSSETRybl7jNRWk8ltKs0eCU9at2Fx9lm2PyrAjB7UzUYPs92CowH5xTM29bG9D4hivrYwSApKT1zwetXrSVoyMjljXFzxtFKjgYPXiun068E0Nu/dQQ351DJktDeVyzDHSn8gjA5wP6VHE6sFI44/wpxJD/gKRI4cAn/PanDHI96bg5Izn/JpQvX6n+tAxOvH+e9I2etOAyKMigQz/wCtTT16cU9scnrk01s44oEQYIcHdQ/zc+lPLHke1AYAYNBI0DIJpynH50Agg0bc0DFxnFKCFIXvigLtHtSn1pDGkgjmg4IIPSjbzQF5pgOtFH2pPrWr71nWikXCHtmtEdKDrofCFA4/z9KDQeKRsJ0H+fag8UvtSHkUAB70q8n8aaf8/rSj7w/z60AUIOI4z/sinKPl/wA+lNiP7mPP90fyNPxx/n2rMoX/AB/qKUdRSD+v9aB0FAB2/wA+lO/z/KgCl7/59aACgdKTOB/n3paADvRS0hpiOM1GEG9n56uarvbLs+U81qX8Q+2Sk8/NUARcVupHlTWrM9EcYGDVmAFas4jC4HUVXL46c1V7kDiNxOaYEAfOc0MWI9KZ835UADhWBAFMiXaeaEJB561NjdxVEjwpb6U5Y8NSqD2PNSxpSGhc7f8APtSg+YSDSBCWq0Y1UA4qSiMAJGeOf/r1ApZgM8VK0oGQen/16FA257f/AFqAGhGDZHP+RTghyMe39aeeBkdKEHOT7UAHyhT64p5YHP1qJzhjx2P8qeMM2PU0AWIhgbvpTCS7Yx605GKgY9v60/b7etSMmwEOB2P9acGzGMeg/lTVGSM+op4x5YHooH6UixAXOcjA/wDrinZy34/40pzz35P8xTE3k5P+eKAALkZ46f4UOTnrySf604AdPb+oof8AX/8AXQBExbYcf54qJG3Nj/PWpXBxjPp/SiNF5PU8/wBaBC7M/wCfage/+eadyT1/zinYA6/55NADGyOn+eKefu/59aVsYPTP/wBamtnHB/zk0wGOGaLjg4P8qREYYDcnP9akB+T8/wCVKCAdx65H8zQBEDjgeh/lTwW83ngbv60oZefof5U3fuk9s/1NADywK9e39KRgS59M/wBTSBfl49KeQOSSOv8AjSERgNs4P8NPBIHOev8AjSbgExntT8gg7RkZ/wAaoZHGAVP0pdhWTIPGT/WkXgEAdqcASeemT/WkIdkYH0odie3+eaMfy/wpXIU+4z/WgBAmev8AnpTQxyR9f60vmZ6jH/6xSnbjPfn+RoATb1/D+lKCR0Hr/Wnqp/z9aUAfz/lTGMTJfkU4fKD9P8acpXdjv6fjRjcCfUf0oKFxlvxpMfL+FPH3h9f600r8p+lA7CYJbj1pyDC8+lLtGce9KANv4UBYUHOD7/1oA+Xj0/pS8dB6/wBaZ/D+H9KBknRh9aD0/D+lIox1POf60p56elMYjY3f59aTPr6f0pT973/+vSDkfl/KgQp/r/WkAyP8+lLtO7Pv/WgZ2/59KYBwBx/nmgEn/PtS/wCf1pe3HP8A+qkMTOOv+eaQnP8An2pW5NCj1/zxQIPf/PWkJyP8+lOJx/n3pvGOn+cUwsQs/lyB3O1B1J+tc1Kf7Zvmnmz5KcIKu6rOb+6FlAcDP7wj60+K2ESCOIYC9fejYnm6FhLZbiH7I0YZDwSBxXIaxpUumXfluSIzzG9eiWNsIo8+tLeWMF7AY7iNXGP6UcxtCm0rnHaJ4klsCtvefND2b0rsrXULa7jDQyggj+lcfqfhK5iJNn++jJ4TuOa54peWUpDCSNh2pWNLtHrRPPHr/Wk7fhXndt4rvYAoc7wPWtRPGy+XhoATjrmjlDnOxHWoLi9t7fAmlCn/APVXIXPjFpUIjXYfWsdtVVnMswMknqSafKL2h3kmsQu4jtjvPTPYdapav4iisoDGjCS6PG0dB71xbX91Pna3lofSkRBIwhjbLNy7mlsJzb0RBdSb5Nz5eR+WPvTJbW6hVWeFkVuVJFdZoujxfLcXADQoPkB/iPPNbcypcgB4VKdgR24p89ybWOIi1C7EKxeeCi9Awz2qxZRXN4rOlqGA7ha6I6JZSOMxkD0B9q0IreK0QJDHhP8A69SJzOZW5urTEctm2Bz0xRdanDdR7LmKSNgOoP1ro95k52cD1/Cle0hYHfCjH/d+tMzucnA6LJ+41HyxnowJq2kd4w/0fU1dj0AyK1JNItN25ohjPQDGelM/sKzljzHuifscmkWmLo8mr+e0V4GKjo351sgXJcjPyn1/CsX+zdTtci2u93oPzpRNr0acoWx249qRpFkWnu0TahYHiQL8nucVnaPdWcF066igzn+IZx1pNTn1GG4jv5LZojHw7Y65zTZrGHXJ2u7SQebJlniPXOaRrcbdRW1/ro+x7RB952Ax9armRZtSlYH90iFUPqccVYtfDGoyPswYIyOST16f41vaZ4YjtJN87iTHT9adxcpe0G0a1sF3fek+Yj061neNJdmnRp3Y+tbV1fW1mhMrhcdFHfk1wviPVG1G4RV+WMDj8hTho7k1NVYyXOySMLyRzitw7Dpi2y/8fMpJf2A6VhRx7pPlQyOO3SrVhc/Y55crh8Y5PTrVPczhs0SXsH2eWJsYyCPyrV8H5/f8ZyV/nWLPNJcKZJG+UfdH1rofCkLxW7SbeGYdaJGKR0UXCAge/wDKpSfl/D/Gm/8ALMcdj/KlfhSPb/GoLHfLz/n1pp/1nBxz/hSsMH8f600jcVP4/wAqYAM8H8f5U1h8pHoP6U9Rgj/dprr8zf59aBCNkI/HHPH51S06++2GUFMMjkfh/k1fblsDrnp+dMhiSPOyMKWOTge4oGGScH/PUVha1+9ubGQj+PH5YreHyqv0A/lWLf8AzarZQdgxP6UmVDc6J4o2UB0VhjoRnt/9aud8WWsCRQ7IkTLHO0Y9a6Zuv+feub8Z20k1qjxHlCePzpxNp7GLdW8NosJVclxz+tafhu3+SS5Kj94QoyPcVzTtcpGqXBOR0zXc6MipYxr6YP8AKiRimW9uUz05A/lXOa5pVuB9oyY3P92unU55A71la8PLtBLxwcc/jSRZzlqDJDEiAyzyZwT2HNdRNdRaNYrEQGlI6DjPWqHhmJZJJpWA+TGz261F4zbaYlj/ANY/T25pGvQq3OqrdOGurnYpP3FHSoYorC8YqlxJuz6/SqUlq9pEgCiV8ZbvjpUG3bHHdRjaMgH8aqxg5GlLDNpfl3VpM7IDhsnpWv4gCX+gw3SDJGOe49f5VmX8gGkM4Py8fnzUmnXLHwtMj84wF/WhIpS90wZV8zDjgt835Zqe9kWeyWQnL5BpkafKoxnEZ/rTXgY2sb7TgimZS3HzRedZRz574rT0NP3EnfHSsgSH7IIvfNdFo9q8UIJBwwBqZDexqxR7Uz7D+lPctn9KeFJjI/z3pnK9efm/xqTMmBJPvk/1qTvio/vYI71IF6HPYUFIFHX0x/hTDyCMf54qTv8Al/Sk4xigZGRu9qRhUnRT69ajyc57CgkTYMg014gzdcU/JIHpS9MUCIRCV96FHNTA89aacelIBCCfwprrinNnHHXNG4E80AIOTQODSgjtilzgUwJbUYnXPpV/HFUbTmcHtg1e9aR2UfhD/P8AOg80UdqDUD1H40UUf5/lQA3rilH3hR6/h/Sgc4/D+lAGfGf3Ceu0f+g1Ke/+e9RRf6mP/dH/AKCKl7/j/WsygHX/AD6mjt/n0o/z/OlHf/PpQAtFAyf8+9APAoAP8P6UpoxxiimADrQfu/hS0nagTOYvmP2+Ydg1RnbipdSdFv5t3XP9Ky5Zxu+U1ulc8ub95k8oOflNV9rKcmmGZz0anK+BzzVpGdxRNk4p5JDCowFL/jUh2scd6ZImMtUiAjBqJ/kqaA7hzQBJvO8ECplOSDSIATin8Dp/nipKHluhH+eKldiYwR/nmookLLk09iT8uOP/AK9IZGg35zUmAFAH+eKai4zg9qaTtf19/wAKBky4GKegG38qjBzg/T+dOJ2qB3xSAYU+c9+v8qsoFDHjvn9aYPmY56c/0pdjM3pyP60gFUMV6f55qSNiGIb3pAGVMn0p0Zy5z0BNAxxb5hj1H9aeD8uehx/hQhHHA7f1oY9c8cdvwpFD2bnA9TTFYgdPT+VOUYJz601R8v4Dj8KAEJLNwcD/AOuKUgls9s/0NIWw2AuP/wBdIzkYA9v5UASEcY+n9KOE6+/9aYS2Bn/PIpeSv+fQ0CHDrTiBz/n1pinHX2/pTXkA6D1/rQMe5z+f9KHIVf8APqaYXI6jHI/pTcbgeeMf40CFDY/z7U4Yxkn0/rRwOBz/AJFIRweOP/10wHoUbgDnn+Qpyoq89PT9ajjGxgeuSf5Uu4E8/X+dAEj8dPeoyu5hzjn/ABp5Ydj6/wBKiMgzkf560AMeJlxhux/pU6ZC/wCfegZc98c/0p5wV54/yaBjBt2nP+elPABPT/ODSIqkkDr/APXFP2gf59jQA0Jj8v8ACmnmTA7H+hp5P+fxFIMA8D8fwoATb7f5yKVh+H/6jSGTkDb/AJzTiNy/59KYhxXJ69x/MUhOFwO4P8qUDDD0yP50Yzzj8/pQMI1BIz3x/OnKAB+H9KFPTj0/nSgE/T/61AwJ+b5fX+tIp+Xn0P8AKpMDd+P9aTjGOnB/lQUKWyePUfzpM5T8P6UvG78R/Om/wfh/SgY8cN+P9aaAT+Q/lS55/H+tAb5Pw/pTEB+9z603/P6U7+I/X+tB6fh/SgBR1/z60mfp/kUvVvbP9aUcD8P6UDDp/n3pOSvH+eKd3/H+tIOBx0/+tTAUA9/880cY/wA+lAYH8/60dv8APpSADgdv85pAcj/PpSkYI/z3qOR9i8cnH9KAH45yfw/OqOqahHYWhkJ+foF9Tip1ySXdwFHJPpzXNTSDV9ULAfuYjj2OKdxNlrTLdlUSkfvZDn8K2rCLdKWx8oH9KiEZZFVByOladpH5UKgjBxz+tKQ6cOZ3LA4wPek7f596X/P8qO3+fekdYd6gubWC5j2zRKwx3HtU9HagDn7zwnp1xnYnlMT1HPesuXwImMpeN9NtdoetN5P+fai4uVHDnwJJni74/wB33qxD4HQAGS6LeoxXY9/8+tQXdwltA0jnAA/XFGoNJGHLpOj6PbiWaNSwPHJyTmse9KtEVSMC5uSCoH8K1cxJeTSahqXFtEf3SN35p2h2zXc8l/Mu1icRg9AMUmZuSRo6daNBZRQuc7F/xq4uBj/PpUgwq4HTP9TSYx/n6UkjFu40MM/596a5JOCOM/1qTbknj/PNLt9fX/CmIiQZXpjjr+FTbBk85/yaiJx9Mf0p4O49cc/1piFAUgdD/kVBOhCkocHH+NSoOAM54/oKXhi2eMdvzoApz34sYDNPnCnr+NWba8iubdJo2yhWsk3NvrkdxaONu09M8nkVj6ZqMmkSNY3anZ2J7UNFXsdfdRxXMLwzJlWGP51xmp6Hc6dcedp7tsJyNvbmurtblLgEq4YZ4x+NWFx8u30/qKkam0cVFrerxKFaSRiOxH+fSnXWvahL8hmdCRyuPr/jXXvbxF1Yr0/wrO1TSBe3HnLIY3yRwO2TTNVO5zTtuRWLYk9c5JottG8yNpry4WJRyBnJP4UtlbWxdnmuJIJlfrjtkVdj+xvOEt0a7mx1bgdKRe5XuXW3RhafKmMeYeCetYyw/afNfd+8HXPGa6uTQ7mQie+IKgnCZ4HWorzQobqUkHym9fXn/wCvVoxbs7HM26SfbY4mGRnpXpFpAscChECgc4H0rj9DsNutmKU5eNuM98V2oypzk5wTj86RIueo6cH+tSPzn/PemYyx7/8A6zSpy2CP4h/SkA4HO36j+lNORtPbH9KcAQBj6/oKHBMZwOgP8jQOw1hwf93/ABo/jIPr/jSkEbh9R/Okb74P+1/UUCEA/eDjv/hSjoPp/hSjkqQO3/xNHT8v8/yoCxGRjPt/h/8AWrAv/m8Qr/snFdDL3xx/k1gBPtHilk5wrEn9aOhUNzqF5QGsjxAS0Uar3Oa2EHyqPb/CsXWnO+Ee2f5U4mlT4TkNT5vtnU8f0rtrAKsIGOw/lXF4NxrCD1Ndtbxsir9P8aJbmEWWMEZHYk/1rD8USFNMCjn5xn9a2iev4/1rL162a50yXaeVw2P8/Wki7ieFB/xL5G7lgP5VS8SwmXU4kzyU3D2pfBd4pWa3c/PuBAPtVvxHBKzQzxKSU6kfhSRv0OTjlnRnidSHbgkjpVh0ElrFaWylgCGd8dxWwdWgmQG6tA0qjAPQH/OKa2tOkLR/ZI1XBwAfrTuQ6Zm6sm2FbUHKkBv51PKqxaMkS8E8Y9+afZWMl9Mbq7by4g3VuM1E99Fe36QwqFgibczZ4JFNGbVkZwlMW5RHubyyvJxiq4u51txCrYAGOmanu089ndSQN2cjvUcaXUaAxjj3piRHpYjkvF+0sVQHoe9dvJIgjCxDaMDFcTO8zAtIAcdxWzpl+00kVvMpBOAD7VDHLY6VWYxknv8A/XpY1L4+pNQI7PiMDjmrcQKLt74/wpGaFTAUDHb/AApc4A9gP6UoA/Qf0pSoI/H+lAxrAhvbP9KQjn86eTx/n3pGwT6df60wGgZzRtxnvTI8qcGng0hDR7etKRmgUZwOKBCEcfhSbaUnjpTJM4GKADOWGOlHUCkUY20E4OKAG/oBRtJHWgc5oAbNAFizH77Hsa0O/FUbIHzcnnir2elI66Xwh3/z7Ug6UtFBqJ/9b+lIe1LjrSH+tABQOv40Y/z+dA6/596AKEPMMf8Auj+lPHb/AD3NMh5iQ/7I/nTx2/z2NZlAOB9P8KXpSGlzzj/PWgB3f9f1o7fhSdOv+etKe9AC0elHc/570DigAHQUGjNB5pgcXrZf+1bgc4yP5CqOxsZNaOttt1Sf1yP5VRRi3X7tdcdjx6nxMiDYPtT8Z70PGAeO9N2mqMmKjYOM1IqsTkfnUQU55qzH0ApAPVCw+apokIbpSxxkipypWobNEgQHI4p+wk9P84oB6YqXdzwKkoYpMY9RSh94PrS4DHJ/zzSKQDjFAEQ6n6H+VThMg0jRk9sf/qqYJtOKYyNeBn0/xpiMWycdsCpmjwufp/M0vlr5RA6//WFIBseW475/wqXcQ4x7f1ojQCQfX+ooUDcMnnA/rSGPzmPk9v6VJGi7iff+tVpDlsL0wanjdQcc5zQAoB4/D+RozlvmP+eKRmIH4f0NN8tmk56ZP86Bk27P5/40iN0+n+FLjAxj/PNNQYHPGBx+lIB4IzjHc/zpCMkfh/KgMMg+9IWDgde38hQAsoOR/nvS/wAP4/0prL059f8A0Kgk4Hp/9agBeByT6fzFRhwM/L6/1p6468ds/nQVUg5OOv8AKgQ3zBIw4xz/AIUhXGATxg/1oSNN4IznP9RTtpYfgf5UASgKMeuf8KFbK9P880xFywye4/pTiMR8en+NAx4Kng+v+FNMYPPsP604JnHrn/CmgMRk9Nv9DTGGVV8Hpk0z5C2F64H9aeVDyYI/i/qKTywMMOuB/KgRKcA/n/MUzO5fy/kaVUJPP+eRQVwvvgfyoAeq7cj6/wA6ac7CfbP6Ucknnuf50Kp2EdeB/KgAQ9T1PT9RS5OeB/nFAXA465/rSrwOf88UDE2cg/560uCQG9f8KcOcf570hBx/n0FA7DiOR/nvQR8v5/ypcEY/z3o6r/n0pjsIq/5/GndBwP8AOBSZxzn/ADmhHO0+v/1hQIcgJPP+eaTHBx1x/SlU88n/ADk0gIJ/D+goGL0I+v8AWkz8nHp/Snkc0zPy9uh/kKBignv6/wBaQZKdO39Kd6fX+tAyEH0/pTEKM5/H+tJ2B9v6UvVuvf8ArS9B07f0oGBPzYA7/wBaP4fw/pSn73rz/Wm9s+39KAHAAHr3/rTdw7HPFOPzN/n1rG1HXINNby8FmA5H4UxGwNvT/PWlzx/n0rBtvE9rPKiMCu49e3Wrkut2EblBLlh6DPalYd7Gg7YJOcD3NVmdHjJMgCjvn2rmdS1ibUmZY/3MCdT61nRiW4hbdKVt15A9TTaJvdnS6tqccluLOzkDySnaSOwpNKsPsqAEc9T+tQ+HtLURm7mTDHhAfT1rZXCcdT/+uhIJ9hYy7TKEyADzWsv3fw/xqtaRgLux1/8ArVZHA/z70mdFKNkL/n+VH+f50Y/z+VGP8/nSNgo/z/Oj/P8AKjv/AJ96ADv/AJ9qQ/5/Wl/z/KmscD/PvSEDMBzkY/8Ariuev5W1LVFs4yRGnLkd+KL3UJGd7iNisMZK7T/EeKrwP/ZelzX0+fOnyqjv3xVGUncZqsh1HVYdMg4hiP7z0zmt2KFIolRBhVHH5VkeHrORIGu5smWc5z+X+NbYBCdc8f0NTuZyAfe/H+tKFBH+fQU3OG+p/rQp4P8AntQQSBeeP89acF6c9/8ACmAnP+fWnDPH+ewoLQ1o1wRjt/jTCgDfj/UVIxPP+fWo3kUNg9c/1FMmRXZnj5GOnT8Kx9R1i4sL5d0TNASOcVqzK+3eOgHT8DQYVmTbIisuejD3oM7nOXdnOZxqFh8vmfNtz16VciiXW4D9sgKyIuA2PY1tQwokYCKAAPTpwOlTbcA9vp+NBaObi0e/sLgNazboc4wT71uoH8lDkBtozz9KsBt3sM/1FMKAR5XPT+lIB56/T/A0uBuz3yf50gVsn0z/AI1KgDYPf/64oGjOnsLOc75YAzEDt9K56S3fRtSe3ifZDNyr+nB4rsGU7fy/lWZrdgL2yOB+8Q7gfpmguLswtL8X9uY5eJ06g9+v+NMeNy67sE8c+nIrMExktob5BtlgIjlA+vBrZfEoSaM5jfBOPoP8KaFVXUxdRjazuor2Dgg7T+VdNC6zQiVPmVlyD/31WZe2yzWjLnqp2j3wf8KZ4cume3Nq5w8PyY9v8mh9yYam0mRIc+v+f50oX5vbP+FPON2fcf8AstIvLUGnKNH3T/un+VK2cN6dP1NP28n6f/FUuAW+pH8zSL5RpXP4t/WiMAqP89xT16j6g/ypoGEX6f0FA+UaE+UfQf0/wocDn/PY1IfuH2H9DTW4z9f8aBOJDNkZIGTn/GszRQH1m+kx3/rWrKeGbOAAx/z+dZfhsb1lnzkuc/qKQ4rU2wcKPbH9K5rWZWN38v8AAoH6Cujc4U/59K5a4l33M/cA/wBP/rVcTKu7Kxj6L+91o7h93P8AKu1RiFAHuP51y+gwMdQnnUZXJ5/OunA+UcUnuQlZEmPyxTJIw+VPTj+lOJzjHt/SlHUe5H8hSKOR1DTrjSbwXtiWYZ+bH4VpWXim0mjEd1uVsHIxwTW0yqOHXg549RiuV8QafZoVdY/LLccfjRuWp2Ne5n0UpvOw9eB1/irNuNR05ZCbS03sOcycetYy6Qyjek2fTccCq0sb7yplZ2zjCciiw+e5o3d5PqCN9qm8mLP+rTpVKN8r5UKFYz3Pei102/nxti3DPGe1bFt4du5tvnyGMHsBTuTZsy1l+zrjIUY7c0x7xmUgbmX0xiuol8NW1vC0g+Z1XPPfr/hWcbfKyYQAjIx+dMl+7ucxLcOz5RSq9K29Ft7t5Y55xtjTDA1mW8M9yZYI1GQS3vXVaK/2rS0ik4aMn+mKmRT2NW3TbsfPUZ/lVhRk9ew/pTFVQij0Uf0p5Kr36cVJmh2cZHbpQDyfqf60Njcfcn+tGefxP8zTGNySAcetKxzSKCRz6f4f40uOPy/pSAaw6fUf0pMEZx/nilbpn3o5wO3WgQ3nmnHoaU/0pvf8aBCZOKTOBRuOfxpM5FAC9QvsKYU5zSk4znmlLA4NADO9PVcmlUYINO3DjBoAns/vsR6Va7VUszl2/wB2rdI66XwgelB60UUGglFLSUAJS9x6Ug/z+lA5x+H9KAKEP+qj/wB0U8dPw/pTI/8AUx+yj/0GndP8+wrMod/j/UUnUjvS9/x/rQKAFHA/z6UvekHT0/8A1Uvf8aAD6+v9aWk9KXsP89qACj/GjuaPrTA4/XV/4mkp9cfyqiMLWxrW37c5PUgcfhWSRljxiuqL0PJqL3mI/K5AqAEk4q2AqijygclRTuZNEccZfHNWI4CaVLdxjirSRbRipbKURsSMDyanXH1pFUZpx2rzwKktC7lHb/OKcT8ue9MC7hntUnAGOlAEYyT/AJ9aUjHSlIGeP880mw9c/wCcUAP8wqnTn/61LHIXJzzz/WgBXH406JVVun+c0ALvyMf570jDa2c8f/qpOAzf59acPnyT70hkyHkN15/rVbJ359hTvNGcDIGR/OmAvtyBxj+lAEsaHJ3cDn+lPTCv/n3oXOefU/0ppBJz24/rQBMBuXOc/L/Sh/lbg9z/ADqESEDGO1PVGlkLc43fnzTGSCUnHHYfyNL83cHp/UUhO0DHBwP5UpYkdOv+NSAIM8Z7/wCNKq4X/PtSjK++f8DSKwbp/npQAEjf/n1ppY4H+ewpcc8+pNNfGAQPT+QoAcrYx9P60bd46/5xSAkr6cf1oBI6f54FIBUTDcH0/nTuQB9D/KhM8H/PWljJPDHt/SmA7B3fiP50rcR/gf5UoyG59R/OmtllGPQ4/KgYpLZGPX+tNExEfTJ2/wBKeeo69R/Ooyf3eQP4f6CmAYeQg9Pm7UqK+0fQfyp0Lt5g+Xjd/WpFPH/Af8KAEO4SAd8/1pH4X8B/Knfel+h/rQ5wMdeB/SgYmOfxI/WgZ28eg/lSnG/8T/Ok/gx/sj+QoEPUjHXv/WkQq3Gc/wD6hTQpYH6n+dLEgAz9P5CgCQDB/P8AmaU+/Xj+QpF5b25/maX0/D+QoKAnkf570FsgY4//AFCjrj/PekIOP8+gpjFxkD/Pc0o4x0/yBTRkAen/ANc0oHzev/6hQAoUE+n/AOs0Yx27f4UL+X/6zQSR/n6UADDLZHXj+tJjC9O3+FL3H4f1oIG3k9v8KAFU5/P+tKPufh/SlGD04/8A1mmk4T8P8KAF5z+P9aXPHPp/SgHqevP9aRfmXPt/SmA8kb/8+tQySBEZjwFGT+VP58zB65/rVDVrqK3sZWlbblcDPc4oQMxNT1+d/MFv+7RCfmHU81jy7301rl/naU4yakBWXTmI9Tx+NJJldHiT/bBq7GV9SCeJYdJjJUCTd1709liisIiB+9lPJPak1AqyQw7ueCSe1VJZzJ8h/gGBQXq0XJP3zpbocKOWNaVlam9uo7VOIUO5z24rHt2eNcbeW4+tdnpdr/Z1gARmaTlj+dDEl1NDKrhUGFTj+VEHzy8j6frUSgncMck1ft4sYJGP8mpuOMeZllBgf59qUf5/Wgf5/Sj/AD/OpO1C5/z+VH+f50nb/PtS9/x/qaQCdv8APtS9/wDPvSdv8+1L3/H/ABoAP8/ypkjBQc/5604kAVl6te+RbyMvJ6L7nmmkTOVkZtxGup6kLeMBYYfmcjvnFV7lG1fXBCvNrbDBI6VKu7TtHbvdXPI7nBx/jV/RtPNhbEE5lc5Y/nQzLYvRoEQBRwBwPypc9v8APQ0vRfw/oKP/AK/9aRLE2gk/59KTbgH/AD2NLjj8v6UoGBk/560EiqDuPHH/ANel7f59KXPP4/1FMZgF9OP6GmUJIQBz/nk1T4Llh3/+tVm6dY4HkbovP61i6dqcd+0ixnBQdD9KZnI1Rk5B9On51I0eSNvr/UVQtNSimuXtw2XX/wCvWkmePx/pQCQxUYR8+n9KmKZyPf8AqaTHyEe39D/hTx97/gX9aRaRF2HGOM/ypoJ2kEe36GpMDZ/wH+gppGCR7/40CsOHOfqf5mkXhPwH9KEOMf5705eUOPT+gpFIDkqeP84NIy7+Oxz/ADqQDrx3P9aVD09OP50FqJyrw/2dqYifm3ugM/XirNi5iklsHONp3Rn2ArQ1iy+2aeyL/rEwyn3AFYCz+ZaxzYIntm2yc9RzmmU1dG2+5iF25Cg8/i1Zd1nTNciuVGIZsK31zk1rl/MiEsfCyDIH1JqpqcBn09027pBgp9flquhhHRmzEyuqHOQ2CP0p2MKD7f0Ncrp3iVIYEt7lSpj+Xd9BXTxTJNAJI23KQcEfjUHQibv/AJ96B98fX/D/ABoPX8f8/wA6X+IH3z/KgoQcY/z2FB+6w9jQO30/z/KlI5b/AD60DEb7rAe/9aaWG0ntk/zpx+8fc/1Ncz4inuWvLe2t3ZQV3EDvyKZMtC3eaxb/ADwREyOEIIXseKr+FLyAW7Ql8SZ6E/SufkidXEnlSRvjk+vSqTYVgwk2seuKLEKVj025OI2x1A/of8K4m7naPziOCdwP61m+fOFP7+Q+24+9QeXI77jLwT0NVHQib5jsPDX2dbBlMgErjcQfx/xrUtZI51OxgxGBkfhXn6ozPv8AP2KoxgGt7wu8xncDJi7k/hUMa1On24UY9v6UhDbQcGpVXg+xP8qRl4Ptn+tA+Uidc/XB/rWZrNgL2DYPvLyP1rWcEA49P8aQxgD3JxQQ0cTeaLNDYySNLIQmPlP+fet3RNKtXsop1T5yeT+VaF1B5lnKh53Dt+FQ+Fy39lgN2Zsf5/ChsumjSjgjSMbRjA/z/KpcDYRjHH9DS4wGx6H+tKwyCPw/U0jexHKN2V7f/rrAu4liuGUD75romGQD71gauPLu0kz19fwqomFZaXOW05zaa04PAfIrY0SNvtN1ErYIUEfnWTqC7bgSDquOa0YpBaarFOrZjkByR06USIg7o6UDEZ9QBS4BycZ+b/GgFWJ9zx+tKMjkepqBC5yy/U0jfeGOeP60LkhT/ntSt0H0H9KYCAkfoP5UDkEUpOGpv8Q47mgBwHyn8f600gf5+tL16f560Y6ikA0+tHJxSk4A/wA+lMzkCgQEc+lNPfFKT2ooENxkGgAjg+tO7/jQOaAGj2pxGADSAcYocZUjNAFiyHzOfarh61UsV27/APPrVvrSOun8If40Ud6Sg0Cj0/z6UDvRSAOh4pBwfxpT60Dr/n3oAzov9Qn+4P8A0GpDzn/Peo4f9Qn+6P5CpCf5/wBagoUA/wCfqaO3+fSgdB/n1o7f59KAF96Udf8APrSZ5oFAC0vTNJnilPegAoo70ZpiOa1iLdqLE/3R/Ks6WM54FbGqxg3rH/ZFUxF8patovQ82oveZTihLN83SrAiA4WgNtOKkBzzVXM7CqSMD8KlGCMmosUhOOKkZODzxTWiZjUSyNnip0YnqaAHRqyrgjFOK7jzx/wDrpMk9KQ8df880DBwq9DTMMW/z6VI8YZc5oDBFx/npTAVQV4oBwwPT/wDXUZYl+P8APNGPlApCJHPHqP8A61DSqPlHUnmoie2fX+VKjKD070wHxOpIBXqR/M1IOflHYf0FMQjaDjH+TUiZ2k/X+lIYEZm5POafg7Rx1ApNu6TPfP8AWnAcDJ7D+VAxEQbSWAHH+FSK/wA4CjjP+NIz4XGO5/mKIz83A/zzSAV0zg5/h/pTi23gjjn+dDZK/hSsQcg+p/maBillYcf54NJ9zH+e4pDhV/L+VMzu9v8A9dIB5BySen/66Qtg/gP6U1c+v+cGnYOefb+YoAdvVu/+eaEkRCMjv6ewo2Kc8Y/yaFj+bkZHb9KBj0Gecdf8aVEBbpyP8BSKSB7Y/qafHjdxxz/QUwsKSN2Pp/Okbaq/gf5CgjJ9/X86Yyg8H3/kKAJdoOCOen86b91Onb+gpuSuAo9P5mlyxXH+e1MdhySDd053ChPmUdvl/wAKEOOvqP60mcKOO3+FArEgXEn/AAIf1ppX8sD+lPVi8nsCP60p5x/n0pDEcAMD7/41HjKZ9h/SpSASP8+tIVwvHoP6UxghAH4mkjbjp1x/IUqDt7n+tKmAM454/pQKwq9c/X+ZpwPTHt/SmDv+P9aAvT8P6UAKykgccf8A66TceOOM/wBBT+gA9j/Wgr/n8qAE7f59TSr1/wA+gpOQv+fegHLY6DP+FMoBk5AHb+ppw5PP+elIpHYdv8aXqf8APtQICfmH4f1pOoP0/wAKVgCfy/rRj5eP89KADHP4j+dCj5fw/pSg46/55NH3l9sf0FAxx4HA7/1puSBjpx/SngHn6/1pj5x+H9KBMjuJlt0aVzgJyfzrirq5fVblmk4iH3V/Ct3xLdiOzEI+9IxB+ma52MmNcjqBxWiWlzGUveSIkukgtZLdlywJ49Kr+a80CADKqCT9a6G08Nfao47iVykjnLD15rQ/4Rmx2DG4dzz14qXI25EjG0ewtdWC+arblXnBxVfxLojafKJoFIgIA5rs7ezgs4xHCmBnn1PIqhr8v2lodOiwTIfmHXaOajmNEkzG8Oaa1663cyfuo+FB7nium+9kt+f504ItrDHbwKFVAAcevFOt4/MO3OAeT+taIza1sia0XeSSMD3/AAq6B/n86SNQi4GB/kU/jP8An3qLnRCPKg7f59qT/P8AOjtR/j/Wg0Dt/n0pe/4/1pP4fw/pSnr+P9aQg7D6f4Ud/wAf60nb8P6UE/z/AK0AQ3Eojj57/wCFYEmL/UTubFrbksxPTrVvWbsRxbBkvINqr3zisy93RW8Glw58+Zsy889f/rUzF6u5LpkbapqBvX4hj+WNe3AxXQ7RuP1/qaq2kUdlaJEo6LkgeuKe02dxHQZyfxNJEykkTKBjPXj+gpOrY7c/zNYVz4ntbQMihpSB1X6Csm48V3VwSsKpGvXJ69arlZHNc7JTjoOOP6UpOev+etcFbeIr4TLF5gINben61Kt19nvXTk/eB4/zzSasB0fH6/4VHMCYH2naSpwfwNRJeQEFhMm36+wo82KYlUlU4HQH60ijlbt9W025aSXMsJPPcYzVWd4x5V/poIYf61PTtXbSqjxlHAIPY/hXONozWOqRyWw3RSffXt0NMk09NsoJpFvwhSV8ZH4mtYL8vtg/yFEYxjHy89B9adwF/D+goKQhHUfh/OlHDD6/1FLxv/H+ppvOR9P/AImgYfw49v6Cgrlv+Bf1NAHJ+n+NL0f8T/OkFhgTAH0/+Jp44GB/nilxx+H/AMTQcL14ycf+hUFpDu/4n+Zpgz+g/pTh97/P+e9B6Y/z/DTLG8c59/5f/WrmNXsWsLhryME28mRKB2BJ5rqR9/8AE/1ps0KXMTRSqGRlwQe/X/GkFjnvD0pd3gb5ouHRvTkcfrV+4miteZ5FC5HH4CuegW70bUZ4VYCMgEMeg5B4qpd6rahSskTXMvd2JGOBTImkRaqtv9rdYnDpJyhHY966bQPLs7AQz3Klychc9Oa48xNdxFooxGE5659aUeU211bBBwwzQ1cIysenKVdVIYHkdD7il6BT/n/PFcSgu9PjjubS4MkWQSPT7p/z9K6ywuftmnRT4wWU/oDSLTTLR4/L/Glb75+v+NUtYuHtrTdH1L7f51ahfzVV+hJz/L/GgoePv/j/AIf41i65pkt15c9scTRjj6fLW1/EP8/3aTHX1xigGrnGS6ldWcebyzyoAGSPYf4UwX1lMm57UKpzg49jW94khU6XMTjjkfrU2l2kUml24eFT8vcfX/Gi9jL2dzn0fT2Ylcc57fWpNtizAGSNAe+2uhOk2Up3GFcnnj6//XqC9tbWxsJZUhUNtGM/VafMCpWMGMWpcrZQee3TfjgHiug0u1e3tlEgUM3OAMY4pmh2ZtLAEqA8jb+PfmtR+wHv/Wp3K5bCev4/1pDzn8f60dyP896B1Of880wGclfyH8qaw5H1H9Keo4/Ef0oIwuen/wCqglogb7oHsf6VT8NEfY2X0J4/Or0o/dkjqAf61leGiVlu0P8ACaTHDc6Ajk/59aB1x7ilP3vxpB94fX/Cg1EHRfr/AIVia5EG8lj1Ck/yrbHK/h/hWRrefKBxwBVR3Ma3wnNajACjH2zUJJbSreT0IH61q3cIaMnd/Af61lAD+yWTPKSYxVSOem7I661cSxI/rU8ffPNUdIfdZW57lc1dBG78P8KyLHA4T8B/SkPI+mKXHyn8KBxn1zTARh39/wDGkPGD16/1pCSV575/rUhAwDQA0Eg4pB978v6U/A4H0/pSdDQAzr1poGBTsf5/Ogr1pCGEcUH+tO6Cm8kUCEPGKMYGaDQWUHbnkjNADMncaUnFOwB1pMjNAFmx6P8AUdatDoKrWJyrVZ6CkdlP4RaSg0GgsKKO9ApABpR94UnajPQ/T+lAGfD/AKmP6D+lO9P896bB/qo/oP504dBx/nmoKFHT8P6Uo4J/z6Unb/PpS+o/z1oAUcn/AD60dhRj/P50H/P5UAAp1NHWlHWgBc0H1pPSlpiMHVmIvyP9kVT8zj2q1rRIvc4/h/rVDdxzWq2POqfEyUlT9aaTtXiog2RxSluMd6ozDzCBxmgSHvRTe9MRYQjIbFSEF8bahU5FSKzJxSGSpmPq2aQuSScf5zUCljJye9SMx4AOaAJw2U54/wD1VGQSetL1wD/ninbMdfWgYwHac+4/nSFt2e3FDHJ/z60AjAyecf0oEMiU+Z82cc1aUqG9ef61GTyMYP8AkUsYJI454/maBj+qjHpTy2cqvv8A0ph4XBOOP6VIIwoJJ7n+YpDQ+PgjPPIodSQMHt/QUqEE9ehFJgkg9Rj/AApDHdGOeRk4/SlRwBnHcfyNNnP7wKPXr+NIo2xgk44H8qAHK4Ocen+FEhw5z0z/AI00spB5/wA5FB+b8/8AGgALqRj2/pT02FcY9f51CThce3+FOSNmywOBz/M0APCkkgH/ADg08xkH72f/ANdIqLjr2/pSg7Wx1/8A10hj8YAz1Gc/kakJ7D/PSo8HA59ePwNPx0/D+YoGJ82wnpwcfrSoCAM9c84/CnE4X8D/AFpp6+nP+FMYB+efT/Gl+V2x6n/CmKuep7f405oiZMqcc/4UxD9u0e3H9acRlT/n0qLLovXsP61IGJ5Pqf6UDBVwpyf880Bf0z/SlH3fy/rSEHGR7g/mKAJAoB49R/WgDaQP89qRAVcZOeRz+dLnn/PtQAu3p/nsaSRc9D7fqKM5I47/ANDTio4P+eooAaFwPx/xoQZH+falzgf59DSAYHJ54/mKBgvLH/PrRg7h+H9KaGxn8f5Gnj72fcf0oEIQcdfX+tP9M+39KYTwPx/rQeo/D+lMBxAKDHp/jTiMEfX/AApAcR/h/jQMlvx/woARAcfh/jSgfN/n2pAP5c/rTh97/PtQAHr+X9aD/n9KXPP+fejr+v8ASkAmDj8f8aVfuH6f0FKOP8+5pP4fw/wplDs8/j/jTGGfy/pSng8+v+NMlYJGxPZc/pQI5TxLufVkTsFyB+JqqkSm4giP3mbkfhVbUdUaXVJJ8fKp2gd8ZquuqSLdrcxpynTNat6GUY3ldnoi8KBnpwPzpBLjj/PQ1k6Rqf2mzE08iqcknP1FQXnie0gJSEF39R06VitTexs3N0sEDzvwFHA7k5FUtHtWy+o3HMs2dgPYc1ymo67c30qElVRDkKBxUv8Awkl/gDegA6DHSq5Rc1jtwuOT3/8ArVPbRFm39P8AJrhYvFV8jDcsbD3Fa9p4w+YCaH5c9UH1psIJXuzrx0/z7Ufxf59TWPB4k02Ucy+WfRxjsK1IbiGcboZFkHqpz3NQdJIemf8APSl7/j/Wm54/D+lO4z+P9aAE/h/D+lKeG/H+tJxt/D+lKev4/wBaAGnp+H9KgvLgQg7ug5J9s1MThST6f0rC1mc3F1FZQjLu2WI7DNMib6FOJvO83U7k/JENsII68cGrGk2pErX1xzPMxK57DIqvPH9tvIrS3P8AotsoL8dTjmtpx5YAxgDge3NIzlorIanTrk45/KuV8QatI0sltA22NCQxB6810V3cx2dkZHJGRjPviuAmlDM5b7xfk/jWkVY52m2KY2lgZ+iAdfWo4YSVLMeMVcmuRJaJDFFhc8v61E7BVAU9sVasJtrRE+l2Qv8AUUhPyL1z+FdhFodjbP8APl2f+9161meGoo0knuWHzRx8f98ms271q9e6FwHwN3yr6DNZvU3SstTT1HTrZ4HaznYPFyyZ7YFRG08qxTUbOVy0eDImenJps7OLiGfaVM0R3L+HWn2t3HZ6HfJMfmd9qJ3NKw+hsw3QmgibnewBP5CrkMm8HgggcZ/GuDOr3cKBVbZ6DHJrUt/EtzFGrT2xI7nGPWlsTZvU68E7unf/AAphYjP0/oaradfx3sKyxHOeo9OlTkjJzx/lqYXJQf3n4/409cHB9v8ACoxxJ+P9aBkAf7v9KRSJSMOf8/3qQj5/x/qKX+M/XH86D147/wCK0jRDeRj8Kc3JHtn+tIV7/T+Rp2CG/E/z/wDr0DQh+9/n1FHQj8P8/pTuuPw/mtI3T8P6GgoXH+f++qM4/L/D/Ghjz+f9f8abNwhI/wA8rQBy2qRDUtYILn7OmBj1OFzVO/gtrEn9yJpJAQq+nWr2mFJ4dwPO9txqtqbPYagt2V3x4PI5x1FWkcznrqc+8lxp1zIksO1X6p2702aNXuw0CnY/PtUl5NJduquxkkz1P1q5jyYUgjG6R/TsOKBXvsSWdyw0zyj05/kK67RFxosHrsP8zXOWVkJRHaRLkrzI/b6V0pna3vYrOOE+Uy9QOByalm1OLW4zXxutolH8U4H6mrsUkaGKDPz4zj2yKo6u25rNO5nU/r/9eobecNrxbnEcOD+YqTU2FYcYPQD+lDsEUljgY6n8axNPuZIre5uJA7bpSEX8KZ4omlW2h8okMzY2Hj1pgL4nu4ntHgikDSdSF5/vVNpGtWkltDE7+XIigENxzXJGaeGfzUR4piSPlHFQy3EkjFpbUsT3wfaixHNY9GS6ttoPnx9B/EPasbVruK6ubW1R8oTlj68CuOSU5GIHPtg+1TI907IyxCMR5IYnHanYOc9IVQiBBwF4H4A0rDB/P+tYvhu9ury1aW5+6MgE9+tatxdwwW7Tu42jPI+tSUPcfNx6f5/nQcZ5OBx/So4plmhWX7oIB5+orOkuH1G7MEJxCh+Zx36UCZpqRj5eQf8A61IeQR0wDSIoRVUc4z/WlHf6f40xDWHyEdeD/WsjTmEOt3cQ/jINbPXcPpWHAdvigA/x5P6igI7nR9x9f8KQdR/n0oH3V/z6UnbPt/SkaAOM/Ss7WY90LA9Mg/zrSPf6f41VvkMkbDGf8mmtyKivE55kdzz93OKxZF2PPH0+YmunEeBjHG7Oa5/UI/LuJOx8rd+oq2ckTd03Mdnb4H/LP/CtD3PHAFV9MdDo8T55VAKmLq3AOD6e3NZGjViXOCR2yf60m7nPuf60vBbI55P9aQDn8KYgUbhz2FO7fl/SmgEcE9gP5UqjIyfagBTnj6009KXr19/60EDv7/1oAMc+1NIO4jPWnk8Uf40gIwvr6/4U0nC1J36UgHJJ6YoERk0hQb9+Mnpn2qUlRnjP0phbigBDk/nTNnOc+9O7cUh4+lAi3ZjEbVaqtaf6tvrVg9aR2U/hQf40UUDpQWHpR0/z9KO1BoABQO31oNA4NIDPh/1Mf+6KcPuj6f0pkR/dR/7o/lTx/n8hUDFpc8/59aTv+P8AWl9DQMM8Up70nb/PpS9+aAFpO/5UCimIXoKX1pKX2oA53Xn23oHqv9TWW25vpWlr6g3sZ/2P6mqSH5cYreOx51X42RqTGKTdkmpmTPPSmKnOKZmG7imbjU2zb16Ug2scCmII5QGxUrPnoKrhCrcipCG7UmBMgzj1zUyKBhjTI1bFSbcDJP8AnFIZIXULk/54qOSVmYDHH/16aQWK4p0g29eT/wDXoGRqctT9oDcqe/8AKkSM/eH+etTOmVH+ewoCw9QuBj/PSkV8KNvoP60yMEHB9v51IoCjPTikMaxBBLeh/lT0w2fm7/1pvD5GM9R/KpEiAbHqf60hi7VOMHHT+tOBwCPr/SjaqqMf54NJtJPHqePyoAVUO7B9f604IDHj2H8qjJYPgk8nrTufLzkngfyoAGiVQcH/ADkU5QFzj1H8qQAkke/9RTfLYtjP+cUAOcBh+FNIKk4PH/1zSjMffOf8RT2O4dv85pAPQLtJ9h/KnrjP+fWmIuEOfb+VKh5IHv8AzNAwkBPTpz/Kn8gDPt/OmkNkj/PSnMCTj/PWgoHBKHnsf5Gn7Rnn1H86Y2QvPof5U5mIx9R/OmAwcDGO39DTxu3k57/4UifdP0P8qXB83jpn+tAClCV/Af1qTgSDPTd/hUPUcen9DUrAlx/vf1pgISNmR6D+VOQHb+f8xTVAEef9n+hqbGM/U/zoAjwT+n8jR0bH1/mKUbiAfp/I0gGG/P8AmKBikjg/56GnE4I+v9RUQAIB9h/I084z1/zkUAOPT/PoaME/59xSFvlAH+eDSjdj0Pt9aAG7cA/T+hpAcNwe4/mKeDkH8f5UwABu/UfzFMBc4A78H+Rpe4/D+lNVunsD/I08/eGPb+YoEIVyvvj+lOIwfx/wpN+E/DH6GlJy34/1FADRjBHt/jTh9/8AH/CmgcH6f409cbv8+1Aw74/z3p3C/r/Sjv8A596RgT/n6UAKT6/560gwU98f4UnYdv8AJoA+X8P8KAFZSTkev+NQXJKWkjHnCZ/SrGcE/Wqeqy+Vp8z8YC/0oQmef3DRyzM+07mbIA6VCcoSCMH0qyzpHE07MNzfdWmWcLOwcrvdui1qQkxMSFNqFkj+tNSGBRgksa3Y9Ja4Aa5bGD90VcSwgjUbIhx6nPajRCbb0uc0sIBG2IsD6inyIAn/AB7n64rsZdJlvYVEbJBx/dBz0rHn0nWLJmwVkiHcKPep5jSNJvVnPfuycEbaeIkP3JSD9a3rZZbj5kjjnYdU2BSKkfTrC4n8m4ieznY/LzkdTS5kU6L6M54iSLO+MMv97FWbG7uLeQSWUzZHOwmrN/pl7pLZdfNgP8QH0qi0Mcy+bEdjVSSZnzShudfpPimGfEN0PKlx1PAPFdKCDgg5BPH515RuEhCT/I38Liuk8Na1Jb3AsbskhiAjH61ElY6YT5jsh93Ht0/ClPX8f60i/dHHb+lKTz/n1FSaFTULhLe2aRzwB098GualuGsrW41Kbia5JEQ9ORWlen+0dUEHIgh5kPbOCa5bxPfi+1AxW5Hk2/ygDoferirmMmXvDWpPva2m+Ut8249Txiuq8xT+J/qK81huWjljuBnKHnFbv9qXeoqI7dDFH03dD2o5TJvqzV167tGsfsQ/eyt6c7etYFj4eYukl0/ynnH4j/Gtaz01ISN4zITy5696147IygAcDgZ/FaewnLmdonNa+scEUCQoFGe3esdlwAT6/wBa6nxXZRw2tuy8ndjJ61zUgJjAH3uxrWNmjKacZK51WhJGtxcwEj54gAP+AnNL/wAIxbw3AuJrkGONs4P1Fc1pmoS2VzDdt845VgT+Fbs1xaajeLm9eOFvnZCcDPFc7vc7FZouNJHJLLf7cQQRFVyOpx/9auKe6keeSd+VLEhfxrf1/WI5rJbOwUiAHaz+vXis7QdOOpagiFcwIRu/MVS0RLV3ZGr4W0X7Q7X16u5cfIprq7q0inhkj2KM9OPc/wCNOREtrcKgwqLwMe1RNOZJPkPG7k/jUltqKscjpss2iakYbjKxOfw7V12QwGCGX1H/AAKsnXpbZ7RYZ13THlABznArO0zWHs5vsd2oUL39OtFjN2ex1ajD/if6UEfL/wAB/oazbXXLGaXy1mww654B6Vda7hS3MrOCmMEjnsaQRLB+/wD8CP8AOgNgDvxn+VQxXkU9y0cbZIIJx7kVKOYz/u/0oNUSHB/z7Glx8/4/1FJjk/U/1pVOSPr/AFFBQ3oAfYfyFV9RWZrYm3OJFycevBqyR8nPp/7LSHv9T/OgZUsr1buPaeJV4dffIq2eePUj+lZOoWz29wt/bDkY81B/EMirtpeRXcIeJs+o9DtoA5rULa50a9ae2jL20nJUduD/APXqK51izuYvKcMqN94N25NdlIoZCrAEYPH5iqN3o9lOCDbxgk9QMd//AK9O5k6aZx8T2ZnZbCJ5pW4jzyB0/wDr1M+lHTrFbu5kbznPRT0FJB5+mX11b2yxg7h+9I6dDVaT96rebK9w2DyDgdDQCSR2mkG1e0WS1GFYde/Vqvr978RXCafdX9jYSbJUjTqAwyT1rpPDur/2lABJjzlPzD16c0jRMtXVmbm4gcnAjYN/6DU0drFGWkC/MynJ/AVOO30/oKDyGHsf8/pQMb5arGyhQAPT8aq6rpseoR4ZmRgSVZfxq6edw9T/AFNR3FzFbxGSVwoz3780AcVrVpeaX5RWTzUckAk89v8AGqj3OoRXUUDrHucKc+gIBFa2p3i6nNArAw2yHl279Kj8iG/nluJSY4URVV/XAx/Si5k46mPPdX1sx+VcDHSt/TtAe9gWW5nYBuir07/4Vi3kBIZnkJBOAM9ev+FdVpGqW6QpBKfLZe56HrSbKSRq21rFbwCCFcJgjFU7rTFnMK5IhQ5Zc9ckUanqqWVusqDfnGCOg6Vl22tToo84bo5Mcjr2oLuW76drmRbO1IWMAeY+eg46VBHdHK2tguUT78vTNXEsIruzUQylEJySByfrSSafKhW3gCx24BLEHk9aCbGkMMgI9P8AGlxQsYSPHtj+dPP9f8KAsMA+Y/Uf0rAvx5Gv2so4DDGfyroV6j/PpWJ4hQR/Zp+6ygk+3+RTHY3B938KU/cP0/xpkLb4Qw/iXI/WpDyD9f60ihp6/j/jTJl3A+5qXrj61G5wox/npQhS2MggJH+H+Fc/rzrHcrno8YWt5yoLAsBx3rnfEs1u7wrFIC6nkjnFaHItzQ0RXvNL2xzhNkmSD3GP/rVtGHy2VOoz97161wWnuNrhrox9SB6mut0C7lv7HEhyYycMe4rI2ktDVUcL6U7b09cCoohhBz2H9Kmzx9ABTMhQADk+39KTnPuTSuTnI9f8aQtyOPX+tAxPX6Gk7UmcHnrTlPtxxQAg7fX/AApeODRn+dA9/SgAbmm45pzHjikJpARkAMfrSRoAuPxp5xkUmfSgQ0Dg0jgkcdqfikHcUCLFoCsf41OOtR23+q59alFI7IfCHpRR2oNBQUnWl70UgENKPvUlL6UAZsR/cxnttH/oNSHuKji/1CD/AGR/IVL3/wA+tQUHf8f60v8An9KQUdj/AJ7UALS96TFKKAFFHakHFL2piCiijPSgDA12PN1G2f4P61nxHBIxWzqsYaaNv9mqZWPHC4Nap6HBUXvMqkBs4FEcZJ6GrSR4GccU/gDB6U7mdinsdu1IkDK+7t6VZwC2BTzEAvJ5p3CxVkQuaRF2sPWrWwtxmlEPIOe9FxWIi79AOaQBzwelTsp7daaQVoCwsY29cU1iGkBbpUiR7sZ/zzTvJGKQwQDaSOmD1+lLkZKnk54ob/V4Hof5UxEbec9c0ASHbx9R0+tJu3JjHanFOn4fzpyIqrn/AD0pDGCRYwQV55/pSl2Z8joSP5mnMFZunf8AwpUChR+B/nQAIDtB7Y/pSNKPM29Dz/OnZXyvl9KQW/7zdnv/AFoGO255Pt/Wk/h6cY/wqQYBX8P5GnFSFP8An0oAQDPQcZP86hJI4/z0qTLEnB4z1pqRZAyfT+VAhuwD7zf5yKfheACT/k05kX/P1pQgGO//AOo0gHr06Z6f0pUOM8Y6/wAzSdDj/PakCknj3/rQUSj19f8AAUjeuMn/AOuaRTg4P+elPIz/AJ9zQMawLKc8df5VJs988j+dNfOMd/8A61IxY/TP9TTAcAAn4H+VG4B8e/8AWkUYQ59D1+lPwhfp3H8zTAYBxken9Klz+94/vf1pg6Yxjg/ypX/1uQejf1NAxSP3f/AP6GpO5/3v61AGOzBH8P8ASpuQT/vf1oAMjywfYfyppOGOfU/zpV/1f4f0o28/if50AR7v5f0p5UFuvGf6imke3Yfyo8v5yc9SePxoAeRxx/ng04A+v+c00jAGP88GnKRjn/PNMQm3j/PpQF+b8R/MU/8AhP0/9lpoGW/H+tIZGBwB7H+Rp5PzfiP5im5wMZ7H+Rp3IOPcfzFMBSBt/wA+hpW+8Pr/AFpD938/5Gn9G/H+opCIxwOP7v8AjTgcNx6/4Ufw/Vf6Gk/j/H/CmMdklsj0/wAaVj/n8qj347f55p+Tj/PtQAmOPf8A/XR/Cfp/QUZwPy/rQD8p+n+FAC4Jb2z/AFNVNTiE9pJEcEuhxn6VdHGfr/jWPrt0LaFpFPz7doH1FC1FscSbORbponHETYx9K6fSrEWlq1zKP30gwoPYYrN0+NpbmMuM8+YxP1reJM7FuijgD8Kshy0IhyzE9c/1rRs7AzKGmJA9PwNQ2Vt51yd2Ni8kfjWxLcW9nGDNIkSj1P1pNl0qd9WSogVQF4GP8KcVHTt/+us1df0xiALpPqT9K0Ipo50DwuHU9wc+tZnUjM1DR4rndJD+6nHIZR7Cs2W4lnUWlzbbrxGAV8dRk85rqP8AD+lN8tPN37QW9ce9MZXig3WSRTqGOzBBGR0rkfEHh+Syka6sVzF1ZB25ruOoP+e1I6K4KsMjv+dNOxE4KSPLERLmBs/eH6VGHcrtJxLFyp9hWv4h03+y75ZIQVglHQdAazpgsUkcy8gnBNa6NHLZwdjuvDmpDUNNUn78YCtz7GrepXgtISRzI3CqPwrlPCdz9k1B7eRgElGR+Vblmf7Qv3vH5ji4jB6Z4zWOzOtO6uYurXT6Tppt1b/SrjDOwPQc1zATZICDneMk1b167N1qdw45XdgVTjYlo8jgD+taxRzTdxFUnzEHGOa7bSI82iLs5wMY/CuOgG+eXHTH9a9M0u3WPT4uATsBz+ApTeo4w5kEFjghpOcHp+dXAoVRjgf/AKqd/j/U01iAOeOO/wBBWd7nRGCWxj+Krfz9Kdx96I7gPzrjIfuo/rxj8q9EMkF4skasrryrY+prg9QtpNPungtWE2TkAds81pCVjnr0+bVGfdxNGpUA7X5FVgHCbV2nPU961JTL/qprVw/TB9eavaXoEt7IHnQxQ4zg9T0ptozhdaFTT9Lu77TpUjQrGp3g46nBxVzw9PPpsciBB5+4/Iw5PIrrU8myjjhDKiH5VB7nJqtqGmQXq7gdk46OvB6LWR1IfZ6pDfK0bjypMY2Pwe9JfyJp9u87fdDDH1yK52Zprdit/A5YcJMnHr19aj1TUfPtooPO81V+8R3PHWnHcmorozbi/lMvnFv3rDP0qLl/39wxYuckd2piRhmaV+Qox9TU6oXYSSYBzwPSt1E5JT5SOK186XzMCMfwgVpQyx20qQvcF4ZTiRc9Ov8AjWfPKY12xngjn9KSKKKKPzJuWbgDvUuJdOb3Z3OlTaXG+y3lQyN155PStXaPLOP7v/steaQypHcQMiNG+4Y9+RXpMZ/d/h/Q1i9GdkdVcfjk/U/zNNH3fwH9KeOuff8ArTR/q/8AgP8AQUDDKnK5554/ClIySPc/+hVTu7RpjujlaNwTgj8aqi+vLJv9Li8yLPDpyRyOTQMiWW4sLrbJ+9t3wR3IPFPa0ktr8XFquY5Bh16Ywv8A+urNoLeeRrmNwzFQMZ6cCrvYj6j+dAAQTn8f5mmzSCOIyN0XB/UGn9Sf8/xVnapeJBbbCMvJgKM9eBQDOUnsp555b1vuSNlRn2H+FU5JbiUmJVACDoo+tXp9NvY1A5ZXy2AeBwaI7OVdyFlhQD5jn61RzyZQMdxI2189cBRVmGKXRp4J4pCJpXwUz24P9atLPBbkpbDe27l2qnCFutVgQ5dgwJf8BxQxwvc723ZmiQuMEoCalI+Y/wCfWmgbVAHZf8acfvH6/wCNSdBR1XUo9OtzI/LZAVfXrWDJcSylJbgGSZ+Y4R0HTt+dW9edYr+1eQZjB5yOKoaJfRx6hMbkYLABWPOOlBBoWWitPtuL/jAGIl4A4FVte/1wgRAkUQ4VRjPHNdPkGM7TkY61mazpbXn72FgsqlvxHPFA2tDJ0q0t76IiRgev1/iqe58POMG2fcB/e69aqLpN6jlkidSc5wevWmia70yVZT5ipn5gx69KQo+Zm3/2mLfb3Adcj+Lp2p+kEvGqsxlwpAVe3FdBrdomsaYtxb/eIBBHXtWXoDW+nXPkysFZwcluxweKGOx0WiwNb2hVic89fxrRAyD+P9abCgVMZ4Of61IvWgYh5H5fzox0+o/pTHmjiI3uBnHX8KFcMoKnI9R9KAF9KzPEMXmaa7d4xu/nWmx+Ufj/AFqlrGTptwO5Qj+dNCJNLl86yhOedgH86svNHDzI4VcjkmufsdQS20fcjAyj5QPesK71C5u0w4aRt2dopIdzp7rxHZwDCbpW/wBkcdqxLrxTdOmIokjGOp69qw5Jb1Iflsyo/vBaoLJ5zbZ3bJ9atWMZcz3L091cSsTLcO2ewqNLd3lAWB2z6irlpPDpyfvLZJTzh+vrVoeIb/O6MRhc8Afj/jT1M7JPUymtRDdKZotiEkFa6jwopSa4gB3RqoII9yK5nUpbm62y3T/Mfu1f8P6j/ZV68NxyrgDNQ0appnYIuzK+mP6VKoypPv8A0qFWHnMc5VuhH0qdCDkd8n+tIgTt+J/rQRyD/nrRjK9e2aUjjr6f0oEIVGRxnp/SgDt/noKXP+fyppHSgAxz7UhyQfWlzz+H+NB+9jrQAvGKaegpeppoz07UgCg9DQfu0E8e9ACUY5paD9aALVvxEPrUlRwf6sVKaR1R2CkpaB0pFCd6P8KKD/n9KAEFA6496WkXr+NAGfF/qo/oP6U8Hnn/ADzTIf8AVR/Qfzpw7Y9P8agYo6D/AD2pfX/PpSdP8+1O65BoGH1/zzS5pO/4/wBaB0HNAC+tLSUZoAdSdxRRTEZeqErIn+7VLHoKv6mNzr68j+VUT8vGKtHFV+IATtApSOOaj3Hk9OaUEkjJqjImGAOAKDz1pNwAwaC4JPHFIA2A8jilUEHNKmaWTJHFADZBxn2/pTARinbSRzTwvy89P/r0wGqSD6//AK6b83P+e1TFQCCKaeMduP6UwI2JA5qRc7ge2en408xhxjH+eKeqqB16Y/nQA0Ekdf8APNBRjkkev8hQGAHynPH+NPZzhsD/ADxSGAUBvXnr+IqNcnAB9D/OpohnBPqP500ADH0FADHztI74NPAcD8f60jHGeM5z/SnRSbjgjv8A40AIoIwx7Y/lT2Jbjj/OKXqCfb+lO2fP+J/nQAzITjrzTVIZfTj/AAp5QFs/p+BoVAOgxx/hQIjCgNnnk/1qVAOM89P5U5Rzgf55pdoAB/z0oKSF25Ye/wDiKUKAPz/kaMcjsM/1FLjgdv8A9VIY1R8x7jP+FP7c/wCeTTV+9n6fzFGCeB7/ANaYx5/P/wDUKVuB/n1NIq9vf/ClI+UZ6f8A66YEbZ2/n/KnxAA469P5mlAG38/5ClUc/l/M0AGNwP0P8qcQN4/3v6mmr1/P+QpT98fXp+JoAaSAvH93+lSE/Mc/3v61GR8vHXaf5Cnk9v8Aa/qaAEz+6/D+lKGPPGeT/M0wE+SP93+lPXqR7n+ZoERlx+OP6UrN+89sn+dLtG05H8I/kKVgN4+p/nTGJyQO/H/stPCe/wDnNNz0/wA9qeSSOuP/ANdAB2P+e1L3/H/2akTODn/PFO/i6cZ/9mpAM24H4f0pf4vy/nSHOPXg/wAqUfe59v50xikEL+B/kaUnkfUfzpCPl/D+hpx+9+P9aQhmBjPXj/Gl43fj/hSH7p/3f6Gk/jPHf+opgKvOPw/rTiw5/wA+lNXJ6/5608jH+fpQAnbB6cf1pABgj/PalJ4/z70v8Ppx/QUABx+IP+Ncp4nlX7RFCDk8Ej8q6xs8nvn+tef6pIz6rKXOSvH6VUTObsa2jMrC52rltxUH2zWlDA4K7shQOfyrM8Mq0scnp5ma6MDYvXt/SmJIjkuhYWE0oHKfd9zmucImuLc6hqDFy/CrnAHWtzWh5iwWoOPMOf1FZ2uwmaOO2jbAU5xj61O5rKXIjEEL3U4AVRD3wKuLa3duw+x3DADkAn61ZggMKKo6j9elXrayneQPjH+TVWREZyexZ8PaxJe77a54nQdOmeK3x1/z61yUsJsNet7gOpMoIbH0xXWDr/n1rPqdkdg7fh/SlPX15/qKT+H8P6Uvf8f6igZla/ZJfaTKrAAqm4exANeffesGU5yjV6fdjdZyr6oR+hrzWJMfaUY9GIrSGxzVl1C3UyXlo4fYGIUnPSuj1jV4NNsRZ2LZmYcle3SuRklYWiIvBDdadkJ82d7kdTT5dbk89o2Ip8KAucuxyxpc/OxA4AxTcDfk84p33Y2J/iq9jNsn02LzZ1UdZGAr1C3Xy7VF9EA/QVwHhqF2vFmKkxwYfgdea6K81GWWLdK32aDbwv8AE3FYS1Z1wVomrc6nDE5SPMkmeg6dTWJf3bSqDdT4Uj/UxnOeO9Rwpc3mRaR/Z4Cf9YeGbn1rQsdIgttsjjfJj7zdelIbkY8EOo3jGO1U2tqx5wc55rY03RYbP5wu5yOWPb5a1VTD8cDP/s1KPu/h/wCy0Ge4zyVL/dUnJ5x7mlRQBjv/APWFPGC5+v8A7NUckqQRM8hwFByfwphYy9et5LpFW2cCeH94q568mq+ka8rkWt6vlzrxuboen+FJqdpPcXq6hpsyswAyA3XmoYIDqwMd9beXIOkg47f/AFqQ7nSSLFPEwwkgwR2I7157qm+G8kjW3IIPOBx2rt9PtRYxeUHLDPBP1NF+imwnYIobYTnHPQU0N6o4W3CyRAZx5YwR6nmnTsMYX7xaoljS3RXL7i4yQO3WmeekkjRpnL8DjpW8WcMo3kLCqtmRwdiD16mmLKrXXmy5znhfSpJ9kaLCvIUZY0wwiO38x/8AWSHj6ZoZpBD/ALcPtkTBAyx9Bjr0rt9P8Q2l3IIWBhkJ4Vvx/wDrVxsFva3EbLGGWZELAnPOBn+lTBmuNOD4VZYiCHAwT1NYy7nVF2Vj0RG4/wA/570o5U/T+grO0a4e40yGSQ5Ypz+S1fJ257f5NSai45P1P82rPujfLIn2dI2iONwPXqv+NXpMGNgW2g556etUdPhuYgd9wssWBjjn+GgCSHT4o5zLH8h/ur06Yq2OSfx/maUDBP1P9f8AChev4f1NACRn+lUNT01NQhALmNlIIYdRgCr6/wCH8loHII+v8qAOZuNG1FE2wXbPwc7jj+9/n8a5y9t7+C8MN27devY816TjlvfP8zUM1rBc4E8SvgjqPfNO5DgjztlIIihDyydcY+ldX4ZtIVsvtGMynKnPbjpTtUsltGhvIIwoj+/juMCnaaywXc0ZPyyIGX6kNmhjjGxtOcKx9Af5GqtjdtcySccK5H61YuDtikPYZ/rVLQwDZiTu8hP/AI8Kkss3dnDexmOZdyn/AOxrn59DntUIgbzotpLIeD0HeunHAU+3+FIRzz6D+tMRyenancWn38vADgg9V611kMizIHTlWOQfxNc/rdmLa4NxEuI5SVkHqSSM1e0EPHE8DkFI2wppAaidAfYfzFUdYgSbS5t4ziPI9ulXgML+A/pWX4huxb6W6AZeX5AB9OtMCt4TkMmlbH6RvgflmpNU0KCcNLEMTct7d6saFam10uJWGHIJP61Nd29xJdxyR3GyJeGTHXk0hmd4f1MzbrSdv30WR9a3CCc4OCeB+lcbqMTWPiqOSIkK5UsPqea7AszITH1PT9KAKiadCGDzMzuO5PHale/tY1KK24gHAUe1Asi53XMpb6HH+elSKLSFti7A3OO570ANjd5g26JkXHc/WoNVnVIDAAWkl+VQKuXU8dtbSzSHCIKy9GJ1Fmv5ehfCL6cj/GgViCw8PfKpuW6tu2r+FaUcVhZ44iQjnJxntVPV765W4hs7VDvl/i/KsV9CYviW/XzmGQpagNjp0vLO5Zo43RxjGKxfEHhy2nt5bi3j2SpzhRgHr/SsCdJ7G6OSUkQ847111hdm7snZ+UIOCfxp7Gd7nCQBkVd/zQsSPpVq102WXUVto24blc02T/jzkxwDIMfnWpH+71GxZeG2VVzNJNk2oeHVi09pHkLuq5+nSudKibyM5JCnJ/GvQdZmjh0qZ3K424Ge9cDAyiSMkcFSf1pX0Ka5Xodboz+ZYxqRny8g/rWsmCeBgHJrJ0eFksInB5kyTWqBgj6f4VCJFU44/wA9qUcqfwoP+H9KUYBIzTEJ1+n/ANahun5/1pe5/H+tJ7UDGMvfOM04D5vxpME/mP6UYxg0hBSYxS9gaSgBM8ml/wAaTo31paAAdKUDA5pvrS9QaBotxD93/n3p560yL/VLTqR1LYKWkooGA6UGiikAH/P60d6TsKUdRQBnQ/6qP/dFPHQfT+lRxH91Hn+6P5VIB6cY/wAKgYUvf/PrSDrz6/1FA+tAxRS4x+FJ2pfWgBx9qSj9aB+dACjtR2pB0FKaYilqGNy4Hr/SqLjA3N+FXdRxuiOfWqrAMOTVo46vxMqknnFA96cRg4HSkA+aqMSUplBgcmhE2nmnK2Bg0HJ5xSGOVeODTCGDdeP/AK1KQVTNNDcGmBJgZPNGOef880wAnmnEnb/n1piFcL69qYyZ5Df5xSn/AD+VLnr/AC/CmA+L5eGpD6j1/qaSMMz4Oev9alZMDI9P8aQxixgjJOOv8qe/3iAc8/4UYJUj/PSn7RvP1/rSGAU7R25H8zTFAKk9wP6VJvyvHt/WgKAPfH9BQApIVj3PP9KRTn5iMZx/Wjbuc59f6ilAAHGOgpgAXCdeMdPwpWJDH6n+dGflP0P9KQkFuOmT/OgBFJ7j/ODQox15/wAikJJIx6D+VO298Zx/iKQgR/nxt4z/AI08HKjsev6UicdPX/GnDhP8+gpFID1/l/31TuAB+v5UhbLfj/WhiNg9f/rUwHDGcfT+YpoYkZ6cHr9DTVDdz/nNJ2POOv8AI0CuTLnPBB5/wpSTt59P8ag3lCMc8j+lOSbzBtPHB/rQO5ITxjvk/wBKcmcD8P5mkP5nP+FAPHHHT+tMY4devr/IUfx59/8AGkHXj3/kKcrZbn/PWgBD90/SgnLH64/nTnHB+h/pTSRu7/e/xoAbj93/AMB/pSqrbjz3P8zRn93/AMBpQxz+J/maYDcHb+A/kKXOWA5zk/zNKv3eT/CP5ClP3ufUj9TSAacfp/SnsQP1/nTSOOvGP6U4jk/57mmAucj/AD6U9cZ5/wA/MaYBx/n+7T0GDj/PU0gG+v0/9lpScN+I/nR1Hbp/Sm/xH6/1qihxOUz7H+Rp3f8AH+oqPdhfwP8AKn5yRn1/rSJG5wPw/oaT+P8AH/Cl7f8AAf6UgH7zGO/+FMByHJ9OnP50rd/8+lIMZ9P8mlPP+fpSGAwe3f8AxpRjb74/oKbj/P50oHyD6f0FACtyDXn16o/tOcE5yTXoTY2n1z/WuJ1uBYdWULwGAzVwMqiNLwon7mUKeQ/+FdEkXOGGRj+lc/4YTy7m4jz3J/UV0jsVUew/oal7msI6XZl6232ee2uNuVQkE+nSoXCTzeZtyHB5/A1q3VuL6zeN+jdP0rFsrkWKNa3SmN0zsLDhutBU48xoWVmrZaVMnt+lafyg7AQD6fjXM/23eMCpWOIDgEjr9KbFcvZs99czOzHhY/XmpbLhFRQ/ULLbqNvDE5kkY7j7Ywa6kZDf59axdCgaWM39wCZpemf4RitvjP4/1pGgnb/PpS9/8+1J2/D+hoP+f0pgQ3ZxaSn/AGD/ACNebxqBFdSMepOK73XLpbbS5i3V1KL9TmvP5C3krCo5fqPetIHPXfQgurcxWkLf3zmoXxFgDk96saizM8UOeEUDFVCOQB261qYrVD41wSX6UOdzY7CmSMDgDitbRtCfUI2kkysYqZOw4x1uTW2oNa20dnp+ZJ2blgPfpW9YaQ8oE+oyea+MhOw4q3pWiWum5MY3MT1I960+g/D+hrE3uNCcgDCqOAB9RS47j0/oaefve3/1xR2/D+hpCF6t+P8A7NSc4P0/9lpe5/z3poI2n/PY0x2FGdx+v9ahnhW4t5I3GVYEfoalByTx3/qKD9059/5GgChYaRHp8jGOR2Vux7fMKtsAseQOcH+R/wAKmbP6j+YqMjCfh/Q0iWJkkjK8bun40kqh4CjdGQ8f8BqXv/wL+tNx+6/4Cf8A0GgRxt14Wm+3kRSfumbknsMkVnwWkUM8khOQgPzflXeagrm0nEQ+cjjH1NcEtwjW8sDfK5yOfwrSLM5rsV5RmzaUHDZwKlS1kezWd3Lljzj+HkVXZ3gQwvtIrUsIrp0X7DE0gb7wcfL2oky6cRiXLvd58kKI4WXI7/KRThaf8SxVlO2Wdxs+lbEHh+5nVzcFYcjhE5HQ/wCFNHhieaZUuLk+Un3T361NzdR1HaTfSaTbrbXsRCY4kXnjC10UN3b3CB4pFYH35/irAks7/T1K5F3ABjDDnGB/n8KptBaTXG+3mkspeflYcZ571JZ2DqHBVuh/z/WmQQpBGEjzjjqc+lYEOoX+nlRcgXMB/wCWgOSBkUt94oSCFmghLkAc9hxQB0Z6/j/8VSKcflXGNr96y73n8tT6L06/41BcazfS/u4rpyMZ5XHHFAHdA5GQc/8A6lpkjiNGc87Qx/8AQqyvDU8s9gDMxYg4GfoKsTatZR3Bt3l+fkdOM/NQBROuyXDv9lCrtOMMM55P+NXNG1H+0IS5Taytg+nGKwbWOH+0ZRgnMuQQePvVreGEC2bn1dv6UguXpLm2nke0ZgX2Zx+A/wAKxBJ5F0gkHzQMdx9QcgVuNbW4ullIAlOce/WsnXrC4mvVFqpKzH94R25JoA3mCzw4P3XP8zWfcl7O2gtrNMF+/pyDVywtza2yQly5BByfwqOa/tIGRJZAr46fgKAH2Q22cf7wyYX72evBpL28S34wWkPQfgami8s2/wC5xsxxj6Guf1Gbyb+4in3L5o/dvngdRj86AGajey3tyIFAYIxJEfIJycVs6XbvDDvl4kkG5h6His3ww0Kq0OAZ0PLf3uRW+DnA9h/SgDD8R662nIIbdd1w3t06VleHXm1PUPM1BmZlGVRql1i4gg8Qk3KZXZxj6Vb0Qi41d544Xjj2EDcPrTYkdGB1/H+ZoHP+femPMkKFpGCj3/Gsq41oBCttE5c4wzDjtSGZ2qBZ9fiQc42iumI2xLhtuB19K5/R7UzXhlkydmG3e9dBKgdCp7g/yNAyjJZLJITNclhzwDj1qSHTraGXeqEsOhJJ9aYdJt1k35Yn0z9au4C8D1oEYHiicmJbQH/Wnn8Oak8L3cclgsIwGVjkflVPxajJJBcjkKcY/AVkabeHTL9JX4jfrjnFU1oZc1panTXLNLqUgTCyxx/uz74rib4XltIpkDrIp+Yk109zex3F8XRvJlQfK453etR6jpk1wWmbacnPXr1/wpFt6GXe3hvfs8kuA6oQ35mtnS7WQ6ASWK7lbbzVCx0dJ77E82MHlAKfreupBELG0H3RtyKaV2ZXsY0b+ZHDbcYXlvzFXpbhl1KJoU8zyl6VmxbbKMu5zIw4FV0mZmYqGMjehqrGaetzR1vXZ75PJZ1VFYHYB6ZqvpMEmo3Coqng9fQVALCSULmMhnbGTXZaJpyadb8cuwyTUMtyuW7dfJjji7IMfyq2rbgPbAqEBWAGMEY/pUyqAM0iSRhz7Z/pRgZ9Ov8AWg9M+5/rSFRx+tBQd/8APrSgf0pDnP5f0pVz/n8KAG+3+e1Jnj8KXBpCKAEzkf596dtBANIBxSjoM/56UgGjt/n0oP5cU1zgUuM9aBClccZ5oA/nSHk5pwPIoGW4v9Wv0pe34Uif6tfpS0jqWwGg80UdqQw70UUlAB68Uf5/lRSj+tAzNiP7lP8AdB/SpD3qOL/Up/uj/wBBFP8A8f61AC9/x/rSjtSD/P60Dp/n0oGKOlL6elJS/SgBaKSloELRSUCmBT1ABjHVXy8j1zVq+6KaqgnFUjkqfERumCe1RnIPSrBGRzTCBVGLQxDnGasAg4FQtgAGgP0NMRI2AMEZ4pmAAakIBXNNyO9AxobC4H+eaRjjrShctx69KhkJ3juP/rUxD5Wwuc5//VUsWCob3qFRuxu/zxVlCuzAH+c0wQqBvMx2+nvUoX5fm5zUceT/AJ96lBwoz6d/pSKG4IyAOef5ClI598/1pxJ6Y55/pTQpLA+/T8TSGIo+XPf/APXSDJJ/z2p/IGPb+lNPfPv/AEoAUlhJhRnJ+velA+UE+g/lSgfvBj1/rUZBz17D+VMCQKOfof6U44Xt3/qaQjGce/8ASkXkj6/40AMbc2Men9KeQ3f3/nSFgBjHb+lJI53dsZP86BWHqcA5OPr9DTQ5/D/9VV3vEQHOM46/garjUPm/vewP0pDUWzRJxtPb/wCvRu3JwCO/T2FZ5uLuY4ggdSD1fp1NVo5L2Scx3UjRRgdRwOgqeY2VGVjXdgoBd1UH396he9tIMhps8dvpTWsbYTRJcXLSlzxk8darPY2d3eS28aeXIo4I7/LS5i4ULv3hf7btzMqKhIZsZ/GtJDuCvjgg/wBayW0kWckJY5Yy/wBRWyoKoOOcHj8KpE1YKOxMR39/8KQ8D8P8aVSe47/1FBxsH0/oaoxBSpb06/0pd3zdMf5NGOR9T/SkHB/z70AOJyfz/pSEZI47/wCNKcBsfX+lDHkfh/WgBh/1f4H+lOAHfuf8aQ8p+H+FKvb6/wCNMBoPyke3+FS8E/if5mo1UFfoP8KeB8xPuf60gBgMD6f0pSPmP+e5pGz9OP6UMOTzx/8AXNMYv+H9KeOSf89zTCRg/T+lKpO4nqAf6mkIauevXj+lRW7SlT5u7d5jY3em84/SnQRyI2ZLlpBjG0xqO3sKc+ZFPlT4bdjeFBxhulMu2g4jC/59Kf3Hpn+tRIriLDyGRueSoHb2qXv+P9aCRoBx+H9KXgMfrn+VIB8p/wB3+hpwHzH1z/hTAb3H0/xpx7/j/SjAzz6f40EYz/n0pCD0/wA9zSqTs544/oKXIGP8+tIDlfw/oKBgxOfXn+tcp4mt8SLKvBADV1h/r/Ws3VLNbq3I6Njj8qqLsRNaXOe0q/8AsN9FMwykowT75rq72/jt/JLDKy8Z9OK4Rs20klpMOhwpPbmtS21NLm1Fhf8ADD/VyelNrqOE76M7SIKqDHRuR+lNuLSC4yssasemccjrXP2msy2irBeLlQMLIOh6V0FtcJcoHQhh6g59azOlNbGc/h2ybk78j/a9qlg0K0hlDkNIQeN5yOtaXb8P6Uvc/wCe9BQ1EVFwowMdPwpw6/59aTt+H9KRmC5JOAO/4igBf4R9P8aVjwf8+lZNtqj3WotBDFugUYL/AJ1NrN9HYWEkrNgkEL9eKa1E3ZXOc8Q3xvbwQqcQxc/UjNYETM1w8uOF6GopryV0wx5P61GXbyvLRuvWto6HFK8mIpee4woLOxwMCtu28K3FzCrMfLyMnPXpmk0CxE+pW5VSUjYFmruwMRgei/0rOUtTWENDAtvCVjDtL5cqec9+a14baOCELGoChemParPc/X+tN/hx7f0NRcqw3nf7Z/qKcuNowO3f6GjHP4/1FOxgfh/Q0xinqP8APcUhH8v6GnH/AD+Ypp5z/n1oAP5//XFIOf8AP1pR0/D/AAox/X+bUDE/rj/2WkP3T6YP8mp3/wBb/wBlpDwP8+9IkXoefX+oprEFPw/oaGPv3/wpCSF4Hb/Giwhx65z/ABf1FMJ/d/8AAT/KjJJ/4F/hSAZX8MfzphYd8xbrj5u/1rDuvD9neylm/dMRxt7nFboHz8+v9RTXTKnAxxwfwNBSjcybfwpYRSqzFpCDyGPB5P8A9atuKCKBFSJFRQOgGP7tO6MPrSEkj04pM0SSFI5P+f71A+9/n/ZpT94/59aD97/PqtBQ1hyMe1V7vT7a7/10Sseecc9/8ast/h/I0H7/ALZP86AOU1bSpNOt829xJ5Ln5gew4rGvXjtJHgtpDJC+NxHTOK9AmjSaIpKoZCBkH8K4+7tIY7W+RI1BSVcY7cGmKxbi8PifT4n89i2NwHY8n/EVQ1SxvEmiluFVRgRkqevTn9a39GvYhpKeYwUxLhs/UVha3qtxqTpHajZbq3DHgseKSVwbsWre/mhsvsdshLqSm89uOtRzfZYIJIZQJrjliScc81Stru4sptssL+WwI5HU4IzWpPpcN5KJc4JUZx9avlMXMo6M86I0kYVk3/xHHccVYjZIhG9vd+TI5PyjntVW8jkjultraLFspGcfxHAzmo7+x+wwxEKWuJMlVH8NJoqLudDo08l8PMuctJF91uxzurbT7x9SR/n9aoaTara2qoFw2Of/AB6pr26WyhMpGcMBj/vmpNUWRxj8/wBBWZPZzNeeb+7ZNp+Vl5HAq/BJ50McmMbl3fypfKQSM+PmI6/nSGK22KJsAKozn261zN7La6xdys7kQ2+T1wWOf/r1v6jMILSVu5yB9STXMabpcV1dkSkgP87YOM8j/GkwLHhK3Zrie6z8gbaB+Vb17fw2MavMcbgAAOpNLZW0FlbiKHCjAJGfYVmSbH8QlboAr5QEYbkZwaYEGqNbapNAtugaUtyccgc1tTyx6dZlsDEa/n1qZbeGN9yRIp55Ax61jarMtzrENjI2I1IYj+9k0CMG41LUwTd3ERMXYEfLjit7TrSTUIFuLl8KQMInA7VVlZNY1FLVCBaRYB/2umRXRxRpDGsca4VRgD8KAHRRpDGEjUKB2H0px6H8f60pwASff+tNjdJM7GDfT6mgYr9Dj/PNIev4/wCFO/rj+lNbjHP+eKBGH4lsLi6tl8n5wvJX16VxgaRAYXTOOz8Yr04j5PTg1574pDTaw6wpyvBxVIzminG12mQihk9Cam+1XSDBjAX03UaNYT3zyI07R7c1d0XRjqN1KlxcNiJ8Y9aCUmzNk1a6hBSD92zdSKjt4fm3EGWVu1dyvhjTRGo8gFgMlj1PSrdnpNlZ5MMCq4GM0cw/Z3MPSvDu6Jri/XL44U9v84rMeJYdcdAgAx+dd2/3Wz05/rXFXQ/4qBj2xnFNak1Eo7BKf+JhAnAG4cfjXRRseAf7o/pXPXaA6hbN6kf0rpVj7ewpS3MoionU/SpVA5yO/wDjRs2k/X/GnY5P1P8AWkXYTqPzP86CM/X/APVQv3T9P8KQA84Pp/SkMU8Ef59KTPSncEUnT34NAAePy/xpuct6U49aTI/WgBpbJGP89KXsPpSjg0hOT+FIBD3oJ/nSH72PU0gGcGgAU4pec0gHFBYYPWgEXV+4PpTj1pq8qKdSOtB3pB0oopAFIaX1pOtAwJoHWigdRQBnQD90n0H9Kf3/AM+tMi/1SfQU4dqgYo6f59KCcA+w/pR2/wA+lB5yPwoEAYeuaf1qKMbFCdv/AK9SDjFAxaPpSf5/SloELR6UUg7UwKWpEhUK+vNVEkzVvU2Come5/pVFG71a2OOr8RKW6ikIHWod53EmnB91VYyB32jpTA/RjxUnfpSSEdMYFMQ8OSucYFOB4yarmUopAFRy3DiI4GKdhXLqsvTpTSi9ev8A+qsyG5kMmD0rViO5Bn/PFFrAncbjPAXmpUQDH+e9LkL/AAgfhTlORk8D/wCvSLQq8f5+tB5Gfr/Km7vSnEjnt/8AqFAx2/ngf54poY8YGeh/nSrtJ/z60iYBBPYDrSAU528+n9KR8nP1P86UvjI9j/KkkfnjP3v60ALFxg9+P60hBx74/oKWM9OTxj+tOPTigAIb8ef5ilGcDv8Aj7GjLZPH8X9aF+6Cf88GmBXvnK2rlTghcj68VgwTXUpDyuxTPT1Oa3rseZG0anJIP9Kjjs45tMVS2xw33vQ5qJHTh1Fu0kQCGNLFrnyZN46An2qCW/lEQCRKGbuF5HSpbVrqVpLXPmxqnJ6Y4q/ZaeTYujjbKxIyeccio1Z2csIdDLS7uVtAUZgzHBJ59ala2mOls8kpkJ5GO3ArS07S2ih23LrJx0x061ditIoUKIuVPUH8KLClOK2Oaug63cChW+QA5/GpVmaG9jvChOVIwO521v8A2KIXPnFPmOBz06mqV9DH9nZYHQSAZAPP8IosVzqWhWe7e5voPNXau4YGPetMAYBPof5Vy6Nc/wBqRCc87vTjrXSpggdzg8fhVxOOurMnOM/j/UU0jCfh/Q0nRueOR/MUpPyD6f0qznDBLfif6ULkj14H9aUnDD6/4U0E49sdPzoAeR85/H+lGOf8+hpCTv8A8+ooz0/z2NMBGxt69j/Shef8/Wg5K9Ox/pSDIPqc5/nQA5ThT9P8KkHLfif60xVyp+n+FPXIJ7cn+tIBZBhfw/pTD1/E/wAzT25Htj+gpHxu6f5yaaGNxkfh/SpF6kfX+ZpoA28+n9KeAN3Xv/U0gsMxkE+x/lUMUPkBkzkFy3T1cn+tT/w/hn9KQ8N68j+dMBB93Pt/SpO4+v8AWmEfL+B/kaeMZ/H+ooEJn5f+A/0NJzuPP+eKCflJ/wBn/GkDZY/X/CmAv+f50HOPz/pQO3+fWg8/5+lADh169x/M0AYX8P6ChR/T+dKPu/h/SkMCMH8f600rn8v6U5uo+v8AWmHOOvb+lAMyNc0aO9jaSIYnXJB9ea5baDmC4UpIvTPWu9c4+voPrWbqmnW1xbmSfbC3Z/TrVqXQycexzQu5raEwzqZrc9M9q29AvbcssUMwjTrtNc894tpMYGxcRDuBj+dMkubJ5C8SSQt7Gm0hxk0elyy+XAzhS+FzwOTxVKDWbaRsS5iYf3xjvXCJq11Hjy7x8Ad2NPOuXTN+8WCX/aZcmo5Gb+1R2kutR52W0Tyv0GBx0pRb3F1896+yM9YweMZFcjH4nvIF2xJCo9hUU+v3l5xPcFVPUIcUcrB1V0OovNbs9Mj8i0QSP2CdO/U1y+q3893J5t2+f7sYPA6VXXUIIAdkbE+p61T8wTylpdwGeAK0UbGMptiRQz3D/Iua2NP0RXZvPkxxn8cVHHfNGBHDbMF9xzTJNWuYw6PFgMMDjpQQndnU+EIzHYsuBxKQD681un7mP9n+hrntC1bT4YI7YPtcnJ3eua6FdpjGCCCOv4GsWdVw/iP1P86b1UfT+hpzHr9f6ikGMD/PrTJD+L/PqKU/5/Wj+Lp/nigkcf59aBCFv8/lQGBP+fekJ4P0/wAKAOTj1/qaAAfdP0/oKUHn8/5tTRnH4f0FO5z/AJ9TSEBOB/n2pCeP8+ppDyPw/oKRx7e36mmAE8cf54FLz/n6mmkfLnpx/QU9F5/z/eNMAC5/z7ClVecfh/OlUcfh/QVIoAb/AD6mkaRQ1Vw2T6/4UYxnjt/jTh1/z/s0nc/5/vUixf4/x/qKaPu/h/Snfxfj/UU0/d/4D/Q0xjm+9+P+NGef8+ooI+b/AIF/WmE/Lx6UgHN06/5wapg3hvuWUQ5/H7wpklnO7MRduoPYDp96lTTclTJMzkHP6igC5jKfgP5VxuvWc63VzMyuELZXB4PB/wAK7EhY4eSAoUdf92si8vYrlZQwHkoTluuetNakt2OQtUnmiee5Zkt1OSBxu5Fa8SWuoWcSwkxqh+Xnnt1qy97p8mnlmwyKANuMdxVEfYZYAyo9uOxzkdKtaGEm2Lv+zXDR3vmOiA7WJyM81dvLvz7dP7PwdzbWYduR/jVSaG8khEKOk0Lg4fbz1ar8HlafahAncDA6k5WnsStRtq8llYr57F5y2VXr/dqaSzmjsZL1+bkrwD/CMN0q3p1iQBdXAzM3IH90Y4qDxNevb2SxIrHf3H4is5M6IxsjO0u+l/tG2j+0SP5uS6seOpqfVr26v557K1hXEb8s3/Aaw7KK+S+juYIWGDxuHHUf41caDVJLiS4MixmT5jt47CsXUSNlBs2NG1G5aaKyuY1UhOo+n/1q3iPnP+fWuIitLuCUzm5PnBSAc/WtSHWry0bbfRB1yAXT8aIzTBxZu3dsl3C0L9GPX061zMtpdWksauNqs2xJAee1dEb6FbdbrdmM8jHfpWPdvcXaJPIvlgf6qP8AvHAqySvpVn5qTebclJVPDGr1vpMr3i3E96J/LJxgfWl03R2EbPetuZudnYdajkE+l6i5gjZoHJAUdutMDoD1J9z/ADrC1Oyg1PUli5V0ALsDzgkVY+3ajOp8q0CqeAxPTmptOsWtmeeaQyTSYyT26UAVdN8OW9jcCYO7MCCOfp/9etkjj/PvR/n9KbPKsMZkfoM9B9aAFcBlZSeoP9azJdG/eF7aZo2znGeOtPnWPVIg1vPtZfT/AD71EjalaSBX/wBIQkcgY9KAHK+oWzAShZkyOUHPatCJ/OiDbSOOhpY2LIrMuCe34ClzjOOwNACsPlPsD/WuA1a4SHXbg9ck9K79iWDD2/xrzjXLd4dYmI43NnJqkZVBun38lvf8KwDyZ5+tdFozm0bUJF5cFmArlWLFo2ZwGHTFdD4WZrhboyMGYg596lhTZ0umXn2y0WQ/e24P1q2ep/z61keHBizmH/TQj+dbH8X40jYZL/q2/GuLlIOuPn+7/Wu0k4U4/wA9K4a6ONdIHoBWkdjnrFjUAEu7Uj1/wrpgcgGuav1/0i0zz81dKpBA9/8A69TLczjsSE5IPuf60nQikOfloPb6D+lBQo6/l/ShWoz8340nf/PvSAX1/H+tJ7UDqaUdfyoGN68e/wDhTT0H+e1O7U3qPwoEBz39KdSHpRxxn1oATPz/AI0AdPpSYzg9OKUnHAPakAYxSHnilJzRxmgaLq/dH0oB4oHQfSjtSOpBQetHb8aKQB3pKKWgYgoHUfhRQP60AZsB/dIevAp46D/PY0yE/uk/3R/Kndv8+lQA7AwP89qMdf8APegd6UcmgAHOPr/WgdBQOPr/APrpfrQAClo70UAFH05oHNFMCpqKB0QH1/pWeVKHArSvxujAHrVEDAy1aR2OOr8RW2sWxSk+Xipwylc4pmwOKZkIGDCjaT3xT1j21GVYMSTTERPkN/Wqs24tjtVl2JOaaQrAE8GqIZBFEHPp/wDqq/bo8fRsioUiAGRVuNsEDGaGOJYTkD/Pelf7n+femhDxz/nNDNgDvUmoi/Kpz/nihXLsRj8aTGff/wDVTwADhepNAhNvOf8APWl3YU9uKRm4I7f/AFzSKPkOfcfpQAoHX15ozlzj1/rTgBvI9z/SjHp6j+ZpAAIVV/D+tOJGwn/PakCZUZ9P6U5eW29uf6UAKrcjnqf60Fv3fXsP5UuRuGSMg0m0bAf9kcfhTGV0UtcgZ6gj+VUBeyRajJabRJH5mMH61fbAuVPIHI4+opumW0X2y7d8FvN4yfrWcjqwzSvc0beO2hT5RHGSOcH/AGaz9S1ie0vGjjRSueCfrWLIl1PeXJWYrsJOM+2KlZpL21jkcbnifDH1G4VN+x3Kkk7yZeOrXwtjKVQr06+xpBeX72zSibkDOAe3Factkn9mtHGiltnp3wagt7TGksgQCUpjn8KWpF4lS2vp7uGXdLITjnIwOprKt3YlR8wctzJ+ValpvCpbSSRxnOMdCetTvp8Vhp0m4GQDnOOego1LbitkJfqrXdqwIJyOR/vVpDv9D/KuaS8hkltxHkFXHB/3q6RDuQcdQf5CtInBWi1LUkP3+ncfzpMfuxn0/pQOHAPqP50E5iHb5f6VRiPIBb8en4imheMH0/oacBhhz3/rSAfL/wAB/oaYwb73J7/1FJu6f59acR82M9z39xTGA/l/WgljmPBx7/zFID246/40hTk9e/8AMU4dM/570ACr8pz6f4VIODj3P9aYr5BHt/hUg5b8f/iqChD059P6ClJ5P1P8zQ4+X04/oKQnn/PqaBgBx/n0pQo3HjoT/M03J2n0/wDrU1544s7nUe2fekFh+OPw/pRjLfiP51i3GoXczlIF2qB2+lRNrE8YEZTc+ev4inzIfKzeb7hH+ehp46/j3+tU7J5ntlebBJHT8KtHqPr/AFFMzA4K8ccf40vGTj/PSmgcfh/jS/xf59qYxe/+fekOef8APpShgDgj0/rSMevpj/CgQA+v+eaeAAvPp/SmgHr7/wBadn5ce39KQ0B6/j/Wq7yMDgDH/wCo1a4zz6/1qN1Geg6f0NApIhX7zO5G0Z5PauW8R6kl48UURZY1PLfnWn4ju3tYI06RSMQ5/KsC3u451MTFAnbPWmlqK6S1KEs0zyK7BWA78DNP+127cPB+VXTZRZJEfX0qNrIRnKOQfpWvKYOcWVGa1P8AyzYVEEty2fnxV77NKw5nNO+yzcYnP5U9QUolIC17xyfnT0azJGY3FWfKuh91931pR9sU/cQ/XFAuZEfm2nGIh+VH2iIH5Yww+lOP2x+ir+Qp32SZk+eZR6gLQK4kWpIjZKHPpRJfCRSFtmY+p5pqadHuy8n+c0LaBnKpKcEf0pWHePcqNI0kw/dqo3DLAdOa9KsSpsYijBhtHOfY1wUthFZxln3SBiQFB75roPCUtyLaWGVSUQjb7cGsnudVNq2h0ZP9f6UoBP5/40zdxz/npUg6j/PrSKA8f5+lIfvD6/40Nnr7f4UAfMPr/U0IBuPl/D+gpRyT9f6mlUDb+H9Kd3wPX+poFYjHA/D+gp3Vsf560mOPw/pSn734/wBaaCw0/d/D/wBlpT1H1/8AZqT+AH2/9lpW+8PqP/QhQJjTnb+H/stOTOfx/wDZjTAfl/D/ANlFSIfm/H+tSJbjl/p/QVJ/H/n1NRhuPw/oKfn5/wDPqaDZAP8AP/jtBHX/AD/epM8f59qU/wBf8aChQPm/H/Cmfwf8B/oacDnB/wA9qT+E/T+hoAd/F/wL+tRj7n/Af6VIMbvx/qKZ0j/4D/SgBx4J+v8AU0inp/n0p2PmP1/rULyLHHvdgoAHX8KBlbVbWS8sWhhfYxxz9BXNyWOo6fGyFPOgycgck8mugF3NczBbdcQ/xOR7Hp+VXIpo5JCi/MVPJHT71F7EuNziGjsr5VSRGtZeAMjA7f8A160YrWcWbW7lJQq5QjHPBp3iWSMTxxPGNuwEHHU4FRw6NObFZrS7ZnIJ2HoOvFVcjkILCG7tJZftXyQgZxnPcitzTbR5pFubkcAjy1/LmqGl2l1qThr0bUibGP73NXZ7ty0qQyiJIgvP4D/ChyHGFjYYfu/wP8jWF4jim3wTxR+Ysedw/Gq17fTLYJPDelgXCkFQOMmt6KeG4CgSKzcZGfesuZbGtjk55b9ovOeNkiBA449KzvtFzIAI0kIP+17V0nihJJUgiDFIDyxA78VhJp6BDjc+BnO7GOKjkRSbInivyTiKTGOR+da1pdwpZrDOpkf7pj75rJlt7i1uY9hdVJ5JOR1Ndrp9tbGJJlCSu5DGTHU5FLk1DmZmRafcLpQJHzB/NVD6cYFT6K76l/pE4AEXyqvYY/8A1VryELCS3Chcn9KwfDU8iSz2zoVG4sp9etbdCTom7/59aUDPX1/qaUjn8f8AGgdR/n0oAROAMeg/pQBx+H9KB0/D+gpex/z2oAhmuYoGAlkC7uAD+NPcLIpGQwOR/OoL2xhvI9sq8gkgjqOtV7K3uLWcx7zLAe7dRzQBZtrGC0YmBNu7rz7irHp+H9KTdkj8P6UpPFACDg/596MZz64/xoP+f1pe/WgBuMk+5rE1zR21ExtEQrg8k9/85rcH3vy/pTOD/n6UEtXPOdU0q5hnVNhYAZLAVs+C4wq3J/iAIx+ddJeRqbObgZ2Hk/jWN4SRVs7pgPmLkE0MUVZl3Qj81yvbzT/M1sg8g+/+FY/h/wCZZ29ZT/OtcdB/n0pGgyU/L+H+FcTckHxC/tiu1nOIyfauJvW2+In29d1aR2OesWLtibq1U/3jXSxD5FzXMXB3X1qR6k100edoB7D/AAqXuZx2Hg8D0AH9KMHr/ntSY4/Af0p3c/57UFiN/X/Ghvy/yaDyv5/1o7UgA+3+elGeeuMf/Woz0Pv/AIUHHb3oATPQYoyCKGIx+H+NNHU0CFwf1pvuaXPNL2oATjH4UHBB/KkbuKQcn8aQDycmkHGKaOKXBOMdqY1uXun4CjvQe9HepOoKO1J3opDCg0etFAB3oFB/z+tHegDMjwIkJ/ur/wCg0/p+H+FRxYMKZ/uj/wBBqQ96gBe/+fWlHb0NNHfHr/WlHGKAFH3fwpSetNPP+falBzmgB3elHWkHPtzQKAFHT8KKKQ9DTAr3v+rH1qhy3B6VeveIh9aqDnmrRyVfiIMFeO1KvHennrSMR+NUYjHm+bHao5Sz9OlDEAe+aVW4FUSMCkLyadEgeggkYNLGpA96AJli7j0pTlDgClCuBwOtOYkAcf5zSKsPSQ9DULuTx6/4UmSWJ7U4KCcnkf8A1qABPlB5yff6VJuJ59/61XcfPx/npU6D15H/ANegBqvk9P8APNOyccHH/wCqkJXkZ/zzTwOvPr/IUDCNTnnrn/CnggdfUGlQDfkdj/WhcEAdcAf1pDBDujGOeP6U8/eP1P8AOm7ti+vB/lTt25s+5/nQMQIN2acxwmPbp+ApF5bpxx/Wh0wD/n0pgQzsVUt7/wBRVGK1N1fzTJJ5aRuMg/jWlMgaFl9/61zl/cywyPFE+EkGTg+1RPY6MMryNG5tLe/u3W2uAsmMN6HitKOKDR7L94VYZ7jqc/8A1q5OyuFtruOWQnGefyFXdRvn1aYLFvCA5wRx1qIrQ7ajUXyt6FvTtdZ74iZh5Tjj24OK29TvFtLdn+8TwBn3FcomizMC3QAZ6+1W7eMSXCw3Dtz/AI07GVSUL3iZkjzyyecFbccHOfrW5b6lN9l8q4tyVI+8T7Cpf7HiB5kJHp+BqyNLtwR8rfnx2p8pE8RzaHKvBi4Dxt1bt9a6+z3/AGaMNydv9BT0tbeNAgReOQce5qZABjHp/QVVjGcuYcBh+fUfzppHyde39KkA+YfUfzppGF59P6UybDlAB6/xf1pF6Y7bcfoak7jjv/WmYPl++OfyoCwEfN+PX8RUZ6/l/Wped547/wBRTSAQPw/kaYmhp5Bzx1/mKABjr/nmlK88e/8AMUKAByf880EoUAYOOw/wp+cMPTn+tMHQ/wCfSlP3sE+v9aBis3qOMf0FVb29js03S9+g79TUxw/DcBRz+VcrqczXF+x5KocD86iUrGsIORcn1Oa6jIi/djHUfSqhSUuJGdmYHqfrUVvMvIJ7f0qxG3mTFc/KvUfiK5nNtnXGkkSWVwY5WlmOV2n+Rq1Y2balM15I+I93CAe4/wAasWlvAbcApnjnI9jTZEfT2NxaHMefniPTqOa0h5mVRGsqKIgFGAB/Q08AZ/H/AAqvaXCXNssqHIP6dasEZPXv/hXQjlsN6jj0/wAaMHJ/z6U4L74H/wCugD8//wBVMLDcZPp/k0mOPfH9BUvGeP8APWmHO3p2/oKBWEHX6H+tGflH0/pTsc/j/WkwQufb+lArCE549/60YAXr/nBpf4vx/rQUJ7/55oA5jxAfM1GGKY4hbjBrJGm2MrnyJzG4P3SetdVrWlf2jbgqcSpyh/KsB9HvLc+Y9sWcdwwqkyJRZXa2nUcTZ/GkFtcOeZR+dSyR32z/AI9HA+vtSbb2MGR7Zwqdefetbo5nTl2IZLK5Xnzc/jQtpdNnE3T/AGvelOrIP9ZG3pwfaki1KMltkbc+pp3QcshFgut2A5I+tSC3vAThgfxpTdsPu/L9aFu5lH+ti59qVw5JDCLxD8uB9DSedcZAaME+tWC0zqGWWHPuKjVpifmlhz6H6UXQckhJDdyJtWJQfXPvVZbXUYhvCZHrn2rQEso482Hrzz71G13KqmISxsp9DSckaKlJLYgC6hI5UYU5xjg1p6Y17puqx2kz7hKMn9ayGe9kvAsCksTkEdq6bStIuxei51B1Z14GGz61nJpm0E0jcGNhz6f4VJnkY6Z/qabjIH0/oKd/Fjpz/U1JohDkjp2/oKcud34/+zU3OR+H9KkH3vx/rQMaPuj6f0oz/P8ArQDhfw/pTXdUBZmAXPU/UUrhYOq/h/Sg8N+P9RWVca9bxnZAhmfpjHsaT+1L5m3fYGAz6+4rN1oR0bK5GzWyAg+n9DQeo+o/9CFZMmq3Ua/Np74x2Psada65bzyeXKPJkz0P1FCqxlsyHB9TRH3fw/pSgnf+P9aYHDDg54/oaenL/j/UVqtSUhVPGfb+lSA4b8R/OogAB7bf6Gn/APLT8R/MUzRMAfl/D+lPJ559f61GB8n4f0NSn734/wBaRSG5Gz8P6Cl7H/PrTCSYz9P6CoLy/gslUzPgs2Md+p5oHctqc4/z3FH/ACzx7f0qOKRJYVkRgVYZBH4U53VVO4hR7n2NIY6TdtbYPm5xn6ms23sZJh5t625gOEHQcCtFZE671/P3/wDr0m5PLPzD7vr7CgCnd280zCGE+VDk7ivB71ZtokgTYgwOv15FSblz94dT392pokXH3l5A7/SgDKvLZdRWT7TGYooRkP3OAP0rM8LTu9/dQht0KqQv5105aNwwJUqeoJ46f/WqC2hs7WZhD5aO/Yd+TQBZjwOBx0/pXLS2n2u4vod5XYAf0NdSvT8v5Csq90uFjNcNK8ZIOdpwOlTJN7AcqDi1aCQDCyLz+JrWWS1t9WtvIkG1h8wB75FUv7HkmZUMhHmnIyegBNWU8Pr9o3JKdwPHP0/xrmm4xerNYq6DWtUkeVbdCFjUZJHOTgVlPcxhT87Fvp9avzaI4yzXAU4zyfaof7HjCndfKD9frS9pFjV0V7a+hkuVSRmWMnDZHvXdWRg+zReQR5eBj6ZFcZ/wj7yuCl1vjLYyPqK0LbTZkiQfbHVVHQfh/n8KarQiJxkxus399NPLFAwFuijdz16Vv6VLHc2UcyIFwAv5AiuM1TTWtZGVZTIXHI9KS1u7+CNbW0dojk7h+dbqaepnZnon8X4mkzgj/PpXHaPr188xSUeaIz83PvXU2V0l5brKnTHT06VSYWLH8P8An2qPKyOQrcoTkfnUh/z+tGApJwOSc/rTATH+fxNIvJ/L+lIZo1IV3UE84Jqk2q2kWQZNx44X8KBF70/z6Up6f59DWS2vQg4WGRuM8fSoH8Twhtot5Sfb8aAubx/X/wDXR3/GsV9eXOfsk2OvIpkXiW3eUI0UiHPcfSgLo3OeP8+lMJAH4VTs9Ut70Hym+Zf4T1qyxPbkY/xoE2NuADDKp7qf61i+FIilnO3Yua1riQeXIMnODk/nWb4Xc/2YxK4Xexz60McSfw4f3Mv/AF0J/Wtf+AfSsXw4Va3lZT36VtD7pHtSKIrk4hbP+etcVcYPiJie5zXZ3Q/dP6c/1rib4ka8pHof51pHY56u5buVKXdsR6Z/Wujizn5j1A/pXOXZP2q2B6gV0qnI4+n6VLIjsO7mlPU49/60H735/wBaCADQUID2pv8AD/n2p2MH8v6UgHFIA7fjQScfn/Wj1/H+tBPBoADQR/n8qM9PrSZ4HNAB/hTT6f570E4/KjINACY+Y+9HU9aUAdaaBhvrSAcOlKud3T2pMU9B+8A680DW5bHt60naijNI6QoPejtQTSGHt/nvRR1NHegBB0GaPT/PpQPT/Pahe31oAzIf9Un+6P5CpM8+vP8AWo4f9UnTOB/Sn9cf571ACj8/8mlz/n8KQdKO/wDn0oAXvTu+KTvQD0oAUUvakxS0wA0UlKKAK98MxL6Z/wAaohscZq/djMP4is9yB9auJyVviFPKk1Xcnce1O3E5xTCpZM55qzBibdxAqTGMDFNEZwCBUu3C8mgQmMcU8LxxTTk/Wl37OvNAxy7s9eKVgehPWq8kpPRv85qON9zcnBHrTsHMXCQFPFNVzgrjApu7cM/56U/pSAbhs9/8mpolJX0JxSbiWBH+eaXzDkHtigpCmPAyf88U1s52j6UrynB/z2pkUhaQjtnvQMmTK4JOeR296cvHT0H8qARkD6dPrSYLHg4GP6Uhjmxgg4PX+lLyOg/zmobhnTOxck//AFqWMyHBIx9aAJ1PTPp/Q0r98DH+RTVbAH0H8qcQxyPf/CmA1o2YEepI/WsE6dMkjKyAxnHzEdBiugBweeeaYXO0AD/OKRSbWxmxaTaMw6uP/wBVSSWuyb/RVwMf41cBCcAfl9RUo2L04zx+hoBtvcqIXA2uoGRyfwqjEvlatz0Lf1rUbB6g/n7Vh39wbXUiVG456HtzQCOj2nnPTn+Rp6lA2C4z6Z9xXOmR7nLfascdAenBqN2SOMsLzc46AN70GiidNlWcjr6/rUseDntj/AVyNlJeNmYMwVfmyfbNdNYTm4tldvvEZP5CgVi33/z60hGE9sf0oB5H5/rQR8h+h/kKCx5+968/1pu47PfH9KXPzA47/wBaM5jz225/SgA/jz2z/UUm0np6f0NMkkWIMzHG0k8/UVjG9u7qAsXWGM8Z6etAWubRZST869+M/SkIyh+n+NctJJJabZV/eBT1XnPSrVpqLxTLK8paOXsf4TzRcOU6FV+Xnn/IpwQFvfJ/rTI5AyB16Ef0FSZ6E+v+NBNitqLbLCdl4IQ/yFccsucE8n/69dpdx+dayR56qR+lcUExKyH+FiP1rKqtDoo7jWXuBg//AFqEnaKdWQ5yefzp7PsQnHJ4/SleLEGIo9z4yW9KzhG5s5WZvWExlj3dOMfoavgZUg4IPH6iud0YSRyjq6MmT7HBro1AZdp6H/EVWwpO5nae4sr4wrIDDL0J6DrW9jnj/PSsm50+OWAInysvKn86XS7uQTm0uOXTofyrWLOaUTVHJx/nvRn+X9BSgc4/z3pP8P6CrIFzzx6/1o52/h/Sk43Z9/T3oz8o9Mf0piHd/wAf60hHH4f0pc8/j6e9N7fh/Q0BYUjJ/H+oo68df8ml7+n+RR/n+dADccYx/nilCjvjGf6mgH/P4VHcXMdtEzvwB29eaA2JNqleg6entWZr15BFYTxmVBKy4Cjr1Has248RXM4ZLOEKMfeb6VhCSZZ3kvIWlkJzuAz3qlEznPSyGWMFvPA27Hmj+8cVXWE+ZiQKOezCnXLxltwhaPPqMZqt5m7hIGf3ANXdIx5ZPYvCCHgBuf8AepDFHnrwPeqaRzSKzLCwA470ixznjY1Vzoz9jPuXPLQdGI+jUKiqQQc49TVbyJ+64/GgW8zr8o/WlzRH7Kfc1tN1G3g1DN0iNGB02j1rZTV9FZgBbRA/7g461ykOn3RO7yQf+BUk9tPGoJiC+4NRaJ0Rc1oeg2/2WRfNgjjAPcL9KtovT6/41yGkas1jYqksRY565+ldHpuqW9/8sbHep5B+pqNC7PqXv4fw9PYU7+L8f60zPy/h/SnYJf8AH+tAxQPl/D+lO43evP8AWmfw/h/Sl6E59f6igZXu7kWlsZGGSBgD3xWW9zHcMi3cqh3biMHjHFLrc+Gii6gcn8jWJFEpvRI+cpyf0rhxMr6XOilT5joIm0+K6aOIIJB1/WnRapbS3BgRvmH/ANaueeIJfCRSNzqxP5mkgRBc27IuG4DH1rznQT1bNXGx0UmqWq3AgdgXJxjt3pt3ZW96vzr83Zhx2FYOpWgl1U8FGP3frk1t6RK0tkN5+ZSR+gqXH2SUoMTimirYPPp+o/YZX3RtnY34GugUYbr3/wAKwtSVm1SyVD843ZP4mttA3G7nnr/3zXt0Z80EzjmrMeDwfp/jS9G/H+q03BA/A/1p/f3z/Va2JD/ln/wH+hp/8X4/1FM/5Z/h/Q04n5v+Bf1FIsr3Mwt7N5D2Tgevy1y91dK8yy6iD5bnOB16mtXxE5+yQpyAzqD+VcpLsvNcWK4lKQIcEn0zVEX1NnQdctra3nWd9ka5KA9T04qbzrjWT5j5it8/KB16GsGCytfstzKW3nGEH4iuktJfKhVRgDPGfxoQTnyoYdMj3cXsqn0A9xTl0KR0J+3SYx6e1WLMq8rbzk9f1FaCkY4PGP6Gm0TGdzJ/4R5if+P6Tqe3uaVfDy4G65c9P/Za2VOT+J/maXsfoP6VJdzBvdLs7SFmd33kbUUE8nBrGexhtWDzXrJcD5lTk962vNM+p3F06ZW3B2r2yM/4VlSyxKvmsoeWQnBPbmgpyOg0XVI7mxVppAHHBz1/hFRa3foI4oUYESknj05rl7exuJ3M8A+Q9s49KiujPDd4fA2ZXGc9c1mpWZZ1EE6zX85VgVDAKR9f/r0t7dG2gJQ/Ozhcj6CsXR7n7PcSwSMCA2c+vIqzqU6XEIwdrK24e/Arz6sHKrc6IfCPNkJE3zTSE46Z+tRz2FvHbzSgsSgyM/Wqx1G68vaAMYxn86Y7zXIaN5l2twQPrVKnJCZtaWvl2aAYILZ/lU00ohtmdugTpWZp16LK0CPh/m49e1R6jqIkjgjHCknd+VYypSlIvmshQGe7kkm5ZBn+eKiiiaRuG+e6Ygn0AP8A9eq93eCOe6jUfeCj9TU8F+sWpRM4CxheD74Fdag0jHmQyCE6bqu6Nf3OBvx9BWnoOr28InWQsq5G0YrJkvw0b8fMSMg9xT0uDdMVtLUlenI9q3pruRJ9jprzxDZwR7kbex5wPxrNvvEZu4IksjseTkn0GTWDcpLaXjLcw7NyHHH1FRacQ1m5xyowDWpnzM3dHT7ddyteztJ5Z2rjjPIroIoLeJPliUdOoyegrP8AD9isWnxzEfM4B/lWpjr9KBORlXdnPHcNcWe3LAgqRn1pulaTNDdNPcbWLA/LjvWwdoB+Yd/60m8An5hiiwrmNqME8d+Llm226AHHr7VkRxia6kmkG1PvH2Faeu3o+0JCrZWPDGsjy2uHSPftUks2PSnYVx1pfRx6urwDy06EnpxWxeajJOm4yeRB0GOrdelY8kETXFusYxGSR9cU/U76H+0tgTdFFhcClYuJPDqpUvFvLxvxuc8itvwyA+jx5HBLcD61y95hkndE2qcYA7cV1HhYg6JCAegPH40maI0ba1itI9kS7Ripz1P1/wAaD3/z60fxfjSGQ3J/cn3NcTfgrrkWe6k/rXbXI+T/AD7VxupuG1u3PXKgVpHY56m5YvRm/tgf7oro0xtOO5/xrBvIidVgH+yK3UG0cev+NSyVsPbkj8aQnn8KMdP8+lLjjn2oGN3YPPtRkg0rAfjR7/570AGeSKB14pSOf8+1NHXn/PSgBM0UvekBBJwfb+dAAR+NJgEfjS9wDSdunakADgD6UFgBTRwp/rSn1oAXJJp8f+sX61HztGOtPi4kFIa3LdFFBznikdIUdqO9HagYlB7UdqDSAKF6/jQf8/rR3oEZkX+qT6U8UyH/AFaem0U4dB/ntUDHdvw/pR3pM8Uvf/PrQAvelFIOf8+9L1oAXP5UUlLTAO9A7UUdPagCC7J8nHvWdIu481o3hP2c49Ris5ie/Wriclb4hpAUHGc0iZOM08DNBX0qjEch/Km896CMYqOR8KcnFNCY53whx1qsZcg7mqvcTPIxCfdoVOAc5+tWkZuQ8Pu6U5OTz/nikACtwMU8nHGOf/rUAToDwM1Y2E+4qCFDIARxV1Fxgen+NQzSIwRhSP8APenhCQOo4/pTx2NO/hH+e1Bdhvlqe2ev8qZ5Kh+OP/109sj9f6UmCWHHJPX8aBig7SPw/rSq+cjGOP6UhUYBz2/xpw+7j2/oKQDurHP+eRSYz+Y/rTS3zkD17fWnAfKM+39aBjQflyPT+lS5Ib8/5imBAFOPT+lOJy3+fWmAbN3fHP8AjTVXC468dfwFOPBHNALAH6f0oATaAf8APrT9vyj/AD2NMJJbPfP9aQSArznHT9DQA8jjr25/SuV1njU2wc/N/WuoJ256c/8A1q5nWQhvQ46Z/rTRUdzNIleVowSD14qaK3uYGAWPcSe/1q7pUe69cNwNhIP4V0Rgj+zBtoJDdf8AgQrSc+V2SOiMU4nLXiXEUcXmORucfKOK7CwTbbR+u3p+ArltaIW9TfwAw/Gt6HWbOFVR9yY6ZX6Uqm1zJGmCS3tkfzNBHyn6H+QqG2vILk5icHpx+dT5ypPt/QVkUh3cfX+tczqWq3lvclCpWLbgH8K6VmIcAdc/1rO1mENZiQjJjAI/KgDnHuMTCX7TvyclGNS3D/bwvmv5SoOFXjPWq90qrcKqqqhuelLFL5reWAEIB5PenJJMavYYjyQbiG3R5wRV2e3WSzQxZOTnb+dEMcA0ty3+vfgfpzVqxV43hTjBGD+tZPc3UbxNPSJg+noDnK8fyrQUgnrjn/GsrSMhJlxwP/rVprgn8f8AGrVzmluKccZ54/oKwNX0945zLENyMcnHbmt52IU/T+lMbnIIyO4/GiSuhxlyu5x0yjbjIBI/pTbW7FuphcKwPAbPI5rQvdLWK5JZ8RyDK+3FV2soN2Avtn8RWNuU7ILnVy3px8jCBwwPT9a11J3ZP+elZVlaLbgPnI9D+Na6OGAKEfT8qVxyRFf3Jt7bzVHJwP50/TbLay3jvudx/QVT1ItI6owJjAySOnGa1tOkWWyidF2jGMfgK1ic8yfbg9f880mMA89v6Cn8bv8APqaYTnj2/pVmTFz83+fWkH3Pw/pS4JOff+tJnC4z2/pTEO/x/rSDjH0/xpP4h9f60o5x/n1pgO/H/PFGeev+eabyP8/SlH+fzNAASAPw/pXN+I5y+oWsIJI5yB9a6Ns7T34/pXIao5PiEDrt9qqJjVdkPYEfKnGew+lLLdGGI/IC/QfnUqHodvOOD+FVvMEl/BCRyJMmrexzw1kJFFHIRuH2i5POwfdWtOPTJDD84ghQDkouD261LoNtHFBLIo/eM5yx7cmrN/avdWBhjfaeuQevA4rI7diC10a0dSYZy6E9j705dMsEl8szL5hGdpPPSk0CwuLTzPMyiM3Ck5qpHpF4dX82TOwMW3Z7Y6UjQ1ZtN0+IF5URV7ljgdaht7LSbksIPKdgMEKenBqfVrA31vsDMGU5AzweR1qvpOlyW1w9xNtVmGAqDA70CK8yaZDcfZWlO7oQOg6VebSbAIu9Fx6lvc1Sk0KWS6Llo9hkL5x83bipdStbueUQop8rACkdjk0APm0mBYGeBtoCk9MjpWXAfs+pQXKrtVyEbHck1tQpJY6WscoaVsYOOeorEvP+PcOPlVboYH40AzpedoPt/SnA5bHv/UVEhJjU5z8o/lUoILdO/wDUUzMATsz7f0NKeSfr/UUnb8P6GkJ9OMf/AFqBnOa9IReOPRBWem6SWRV7qOfwFOu7qf8AtaV7uBjFnHTt/nNLBdWduGEaMXb1HTgVwYhO510JWJEQNNFIAWHlkHHY7jTLTbIYhn5lk6fhTorlIpGEKMQx5BHualikSMNIbUmTqOfauVqVtjRyRJfKf7ThycZc9fqat6OMQPwcZPP4Vm3l0tyfMkhZSh7N05qW21URwhI7dsY9faspwk4WsLdE+qO0F9bXAGFU4Y/8CNbsMqTKHjdWU9CPotc951zqLyQLDhQcHP1qTTtJvLW+BMxFuvbPtXo4ZSUEmc1S1zf55+n+NOA6HP8Animk/wCfzoB4zn/PFdpjYfn5fw/xrG1jXk0+UQxx+ZKTnH4itg9CPb/Gue1vRJbq6+1W5y/oTx2oQ35FS51Q6vpzqseyeEhgPXANQJb2uoWUhf5Lwdc8dxUWmtNpV+Xvo2WOUbc445roI9LsLyQ3CEEOf4T7imTY5ImNoleNGJThj2rd3iTDIfl45/Ot2PT7aK2aJIV2suDke1Y1z4emSRvsl1sBb7pGccn/AOtQiZxuiBppINsiAsT2H4U4a66D97bOPx9jWTcw31reJbrN5rYyeOnQ0+4h1QnCjdzjGB71TMlodBZambwlhGUwe/1qUatDHIY5JVUkDr9BXNxf2yh2Km3n096ie31CWOSSaMAIueRz0qTRM39AZJ5LqJm3FmY/UfNWDqum31rciEIzxAkhlGetS2EGq71uoEwPUd+v+Fa1jPqmrRvHIyRAEBhjB6ipubWuUfD2mT31oXNxJEF+7ir8vhISh2lunLHnp9f8BW5a28dlbpEnGBz+VWPMTOM8/wD66nlLPPzo7afqLpcu+zOVYDOaLlYmABduPQV37xpJwyqRx1/4DVQadaKG/cpyDk/hUyhd3KUtDgGW3fKJK2e3X3pBFHF9+Rj9K1tW021gujHZP5kzn7g6Dk8VX1PTLvT4UnZvlwMj34pcgc7KKT2wlj+/gfWrFzLbzRMu/DAfKcUsyXUMsMYjX5lDDOO4FT2VnqF2jSpAp7dB70+RCbbMW5mLTnecE9TTPNdpRvOQnetp9JEN+wvRgnJ9u9W4v7KfRt1woEoyCB1PSqsTYz2QXdqtzGhSOPCbvUn/APVXReEgRBcREfcbAP4GudsrxzEdPERdG5T2xXaaLYGwsyJDmR+W/WlaxSLF5Y290hEsaucEAkdOv+NcU0cNqt3E/wAjq52j1HFd6Wwcd/8A69Zl1pVrdkvIg3kYz+VWiJDLC9hh0i3JcfcHHp0qnNqZLEJIu3nHNZN3ZXthM0KxNLAehAzgVQuStuh3xTqM9SKpGMtTeNyWyTMPz+tNN5DuG+Xp6GudSaNhw0xz7U9ZbRRlklZvcUzNQY/U7lZbqXy2yCB/SmiZkbzecSLtH4VUvGBImitzGg7nvU1hOzJ5AjErdlzRc1UWPjvCzQRngqTz9alFu8l9OueTg8jrVweHLh7F5hGBNkFUz71bhjvHt0jaw3TD+Pd9KlstKxTgtneVo5H42EkVv+FHDaWVAwEOP51WTTzY6bc3E7brh4z+HHSr3hmDydIjJHLjP86lmiNk/wBf8aP4h9aP8aQHgf59KRRDckCIk/3f8K4vUAP7btwP9kV1WquVgAB5OBXMamo/tm2wc/drRfCc8/isXdREqanbOuduQM/nW7GflHc9TVG/Tfc2mORuBq8hHb/PSoEPAwP8+1GaN2MikHfP+etMYH/H+tIeQKcP6f1puP8AP5UALnp9f8KaTwKd2pp6UCD1JpqrtJx1JzTzSehpAIDzzQTx+FL70Ec/pQAwkDIPTNL1oxS96AEzhR9KfEcutR4qWEDzR9aRUdy1/jRQO1IOnvipOgX0opM8Up60DCk9aXuKSgA7UZ5FIP8AP6Uvf/PtQBmQn91H/uj+VO7fh/SmR/6pOf4R/wCg0/pmoAX1/wA+lKP0/wDr03v/AJ9aWgBQfz70Z4o7H/Pag96AHd6BRSA0wFxS+9JkZB9qM0AQ3hxbt7VmFizVp3nMDcE//rrNPHSrjsctb4h3QU3djrS7yVPrUMjtjpVIwY+RyF49KoSbi3J4qXc5HzHioyVJIFaJGbdxvygYHWpIxkeooSIbs9TUsSE8EUXJsCKCccfWpFiyemfenJF6dff6VMq46nNTctIWFAg65qwMHB9aYAD+f9afgACkaIUccjmgnj8/5UADHPp/SnEDBxQWHGeaaOSP8+tOPJHP+c0KMfXj+tACAdOe39KXBPTn/Iof7vTt/SlI69evb8KQChQD/n1o7D6D+tAHPtx/OjoBx2H8qYC5+U/T+lBbDcev9aQ9Dj3/AKUmRnI9f60CBjzz0x/Sml8ggf56VGTz1/zg0uRj3/8A1UASAkYHqf601uMZ44/oaQMG/P8ArUcweS1cqfmA4H4UDRVutQxJ5Malj1yOw71h6jdG7PmJGQsYI57mr9jOfmaPaxbKspHSlS0WE+aw2KOm45FOxrFGRZ38schY7QxXGGrTPiCdIxFsQ85GPrmo7+8tZoRGkKbgeZFAHarEbWs8CJ5GHH8f41Um92i03sVHd766SW4QxhBnJHUjoKsXMxvp1WG3ZpMY2sMcetTboLdSzqWcYADdOhp0csqXIvAu3PygY6jildyFsS+HrdlupN4wVHSuh6qfx/kKyNEbe80pGCT0/OtcjC9s+v4CpAfzuGfXt9ap6qT/AGZL7Jn9Kudfz6fjVHVM/wBmzYyT5Z/lSW4M5e9R/NjlLbSBT4Bbj91dgZIz5gP1qklz5z+XcgrzjNSm1t5EBa5YY7GtakU9mVGVtzVSC3EYEa5HUHP0qZY2LKRwEOTz9ax7YSSyeXDK7dhjoKs+dJbt5MuSc9+/WuZwdzf2qsaulTQxyzIZgCRwD+FaYnhViPNjJzjqPU1xj24eQyStk9qcsETZ7N2rVROWUrnaE71ypGMZ/SkP3uB3/rWBouootvJFPPyjbQDWtJeReYqeYu5+gB96ZO5X1qINYmT+JduKz02nax5z/wDWrT1gFtPcY6EY/KsM3S2sKlyMgdPXpWNRXO3Dy6GuIs2fmY+XbnP51Wt7uKH77jH1+lZEuo3VxHtDeXHjhR+NUfLwCeT36+wrJ6HXGjOW51F5qds8BSN95bjA/Gs9deuLaL7NboEaMHJk57VlAlTxwQePrk1bntft9h9pgyLiIZk56jH/ANauijZuzOXE0XT1JV8SakB96PdnJJWrUPiC/aaNMRtuz0X2rnElJ+vetDSG36rED0Ct/KvTqUYRp3R50JtzszcPiaVJ/wB7BhAcHH1rXs9RgvowYmG7HKn6Vx0i75cc/NJjn61q6/AmnafbzW+Y5QQuQfrXmx952R11IKJ03U9ff9RTu/8An3rI0DWI9Rg2uNsqDn36c1rEgH/PvVNW0ZiKSOvt/hSjP6/1phOenpTgw9O/9aAEJ+T6j+lcVfkp4gY54Ymu0c/L+H9K4y8K/wBusz/dUmrgc9YsyTmGEH+I8KKr6UPO1qMDllO5/aopHZ33jkkbUH9auaBbEas2OSFy5py2Ior3ja0wfupFU9HP8zVbWryaAxRQS+WXGScfSptKbEkw7buAPrSa5p9vPCs88rx+WMDA68VCOlq7Ka3WppBJOLtWVPUAd6nhutUlgWXz4gCuedvpWYkNjtMb3VztY9CnXn61rWGj2csAdJWkToAeMcGpLVzMXX783DxtOgweu0VJa61fTXwgNygGMligrQuNM0a1YCWJd3sTnt71LDpek3Q3QxLwcHDHPf3phrcjknuo0aYajGwAztCjngVnwa7eTyhRPGCWxyo9au3Nno1u5V42ZgOQpJ7fWltNI0e6jMscJUZ5yxGOfrSGNN/eRXUaSTRyo6EkKvT5aguwssMaqPvXINaMGm2EMLS2w3MEPO7Pas2eVIfIaQ5BOQPfNAWN23cOhCMCq/L+hqcAA+//ANcVy+l6t5EsltcKVVmJDfXNa13qkEcLsko3HofypEWLVzewWq/vZMHHC9+9ZzeIrVWwYpceuB7VnW0b3oeaVt754z+NF1ZyRwmVihPpj2FJyK5TR1DULW40uQxTKG67e/esSW7gl8yVSCSFGe/AFV5SCcsFHqAKzSkSmRAzKTyuT7UnruNXR0KatJ5i7MNzwPx61bu7tzboqEBiOcc/w1zVorsd6ttz69avrHcbfNi5EI3knvgdKnlRomxbJZr68ZEf5A3zg9xmt1NPBhxgBscH8Ko+H5IpbmaVYirP1GP9qt12SKHcx2rjv9KhxRrsrGY4fS71J2JMR4cgd8mtqOZGhV0O5WGQfwFZlzdSXkjWlrGJF6Mx6Dmrtha/ZbNImYsVXn8q2ikc8ty03X8f6mmg8fh/QU7ADevP9aaQPL/D+gqyCTuB7/4004K/h/QUvf8AEfzNNzx+B/kKAK2oWUV7atC6444JHQ/NXKy/b9Pk+zQkxjPDHp2rtMDd6j/65rDubIX2tyRTSHYEDAA/SgTOcttbvLbc7zB8cFSa0D4ne4wkKqJGPU9ua1LrQbDZnbyB09eDVCXSLIOBtK89VHvVIyegkS28OZJLhHmfBJJ6dKureW20Dzkz65+tUV0u2LDdvPH9BU50Wybonfv+NBDsSNcwLMG85cex9xUv2qwYYeXO4cjHXg1WOk2SYzDn/wDWKVrKzi27IQTjrn2NIE0iK01OPTLp7YvvgZiVP93JP+NLfahFaXq3llJuV8GROeelaNvp9mUB+zgDOf1NTmxtYoXCQgbh1/AUmjoUlYpnXrdohK+cYPT1waki1e1lmCISrt0B+tYdoivbMsoVYITgDqXPOKfeWnkxQ3s3ySySDao7DNIGmdPLI5hby3w3GCf+A1ympaxexILcTq244Yr2FdMbZr21jBYopwTg8ngVR1Dw9E0aNbj5v4s8560xpNDI9NWOG3vbY7yuGYnqeprP1HWItTu4UYbbZHy6/wATdM/yrZkhlstEmRGywzg1i+HILGXU/wB780owQD0zxSLJLu0uZfL1ARkIi42gc4AwOKl0DWI7eNredWCA8Nj69a6jYNm0DgL0/OuU1i3FlfmCJEKXPIU/w80AdJJbW2oIpcCRCeCPT/JrCm8JxteeZHJthYcpjPYVqeHSy6TAHHPPT6itPIx+FIDhbyxmtLwWUYxsBdZMdcA8V1mj3n2yzG9v3qnDAevNQeIrRri0Z4cCVOc98DNYOnTrpt5DIGLmTiQehJoGdg5AXf0AGSfyrO/tWybIE65GB0+lXpP39oyqfvpgfpXPaDp9teWlwJUyyyEZzQS0aN1q1jbxbpZgQegHXvWPPL/bUihdkVsp4L9TWlL4W0+RcEP1P8X1pn/CM2kfR5AO3zdKZLiSQwaZCqpiLIxyfwpQNKXI/cAHk/pVb/hHbYuP3kv/AH19KkGg2a93P1PtQIZrK2FzpbwxSwrxwM+ma5iGGNIFurWRUmj+8CcZrqD4ftSxPzEf/rqYaHZKCBGCCepoGUdJ8TRS4S4UKw6n8q17PU7S8+SKRQ2Oh61Sm0Wygt5HEAOEJyR7CslbVLayt7lAFkdwOPSkO50eqru0ycHshP8AOk8PljpcQb6U3UZf+JfcZ7oePzqbQ026dD82SRmhlRNAdB/n0pOij6Uf4f4Udj9KRRQ1Uf6P+P8AjXLXR365CD0GK6jViBCM/wB7/GuYk2vrgA56VqvhOWfxmzdyYvrUDpmtBePpx/SsUvu1aJOu0D+QrbU8cVAx2Oadn/P500nnnv8A/XpTwfWgYdxj2/pSD/P5UuOf8+1IePyoAbyP1/rRnOfalzkmgDn6kUAJR2zRmkJ/KkAHgUvGPxpKKAAMp6HNBHQ01F2fTrTy3TFACE4NPgOZh+NM6nmpIABID7Uio7lijGOPailPX8ak3EooFA6UAA7UZ5o7GkPagYvrQOv40UDg/wCfegDKi5hQ/wCyP/QRTz3pkXMS/wC6P5CnnByOn/66gBR/X+tKp6Ui0dv8+lAC8UtJ9aUGmAtH8qBRQAvSik7UtAiG6/493Pp/jWb97r0rSulzbvj0H86zdpwKuJzVtxHIA4qu8mM5p8hyevSq8jZfHatEc0mI5J+lLHEC2V5p4QEA1LGgAGKdybDo4sLUyLjqP84pIxTywA5qS7CdOnGKTBJoz1IIxTgOc5oAcisDx/nmpUJ79cVEoJ59KcpwaCkSjp/n0pxBLfj6U3eMen/6qcGxn/PegsTnv7fzoA6Ud/y/nTgOPw/pQAYyD9D/ACpx659/60mOv4/0p4HIz6/1pDGgE4z3/wDr0hXAB9v6U8YyOD2/rTSM9+39BQAZ/wA/lSfXH+c09huJHXnH60wLyDnP+TTFYiPXJ6Y/pSEDce3/AOupJCMfh6e1NIPTGfw96ZJESArbTzzj9akjdILUCRwpYZOTz0qNgV28fxDP5mububndfSGWVtoPyjPFI0iiy1hHPGXQ5LSN3x3qaLw9Oyj5iB9frUlpPblHEbqAMHGe+Rmujt3Ro02ncMdR9DQpNHRZWOPv7cW7mP0A/pTbezErDa5Xp0+tWvECmO/c8AFR1+gpmmljNgDceOnPeultuFzNJKRpx6SkUHnuSzIpOD34rNMjzkMeMuAFrf1C4SLTX8w4YpjHf7tcvBdv5a+WuQpzuHJrCLtqVLU39BKpbybmAbf0z9a1yRjg5/H6VxUSbkZm3SSMcgdhWto16wuJLV5dyIOG/CpYjoM5/P8ArTSgeMg8grjH4UwTRlgA65z6+9PDfu+PT+lAFCbRrOaXJQjnt9aiHh6zPXf06Z9jWr/Fx6/1o7/h/Q0AR29na2SHy4lXGctjntXL3U7Xd9LLgbB8oNbutz+Rpspz1GDj8K5qBhJCpXpTQmwC4JO7d7U9CpbHIOe1NHORmjGDx1BqiStd28Zk2pwfvMw61XMxt5oZUYsytgZ61d/1jukADO4556VA2nTrlWhJYdwRVwUW9Ra9B0+qXlySJZmCHgAGpbN7a5P2e6AVjwJe9Z8kcsbEPGwFRh8EKfwPpXZLDQnH3dxRqOLNS80+4sG+b95F1Vh+NV2JKDnPGP0FaejawrYtL0h4j8oJpus6aLRxNDzC/Qjp0ryatFwdmezhcVzaSM4L+8H1/qamsLk2t0H/AOWbDaw9sVCx+f056/jUeeP+A/0rCLadztq01UjYl1a1FneNJHzBKcg+mafo8mzUEI67W/lUyTC806WzmOGTlDVTSjsug3XCsP0NevCtzUXc+fdJwq2Zci2yXcWTx5n9RWj44lH2GCIHneD/ADrHtCftUGOcv/hUvjKfz75I0J2onOa5sLrUN8VpYzdG1D+z71XydpPPvXo9rKs8aupyrYIP515XDE8kgRFLMTxiu78OPNbxm0uuJFIwK68ZGPNeJyRuzez/AC/pThgHp3/rTAMrz6f0p4H8/wCtcRQ1zkY9v6VxOpoH1eTnAU1223A6f5wa4zV4/M11kBwAeauJhWQWq7nEjD5QOKu+H3CaldO5woTNReUWwqcKB61Barhr4FsHywB781U9jKhrI0dJvLRHkeWYLhun41dv7/Tr20aFrpRkZ698VBJYadpunm5mjJHBPPvWfFq1kFDf2fgdj1/pWLZ3JDGgs0jyl35h6davaPqVtY2hheRmJOeO3WkXXrRV/wCPEADn7v0qTTtas76/W2NkiFuAdv1oGULl4JZmka5J9ATVzS7+0sVb55JXc5wozW+bS2Of3MZx7fSsq/1LT9MuhE0ClupIHTk0CM6WcPdyTok4LjHC+1WLS5W3SRXgu2EnB+TpzUg8R6WFztGcdMe1RyeLbXGY7d25/rQA20vbLT7GeJTMGZT99cc4NRWyi9Me9M/JuCnv0py6hb6zb3C/ZQjRqTk/Q1LDIltNZsWCKIlyfypDMy+je2LSBXVh/DjjvVY3dszAuNrdxU3iLX2uZDHbuViHHB5PWud88M26QbvrTsSdNJqohj2QkKh64P1qOPWPPjMTtwo6Z68f/WrnzcoTjyl21H5keeEH4UuUq50YuLYfMTkk/lzTBaR3MyygfLjg+vFYHnKTynHapEu3QAIxXFDiVCdtzt9O0aIOZJVxk8LkY61Y1VFi04xRRHe42oE4ycVxkWu38TBlnP4irUPiK5+3rcz/ALwKuMfhSURud2bOk3UcNwEkTy3yFIx71r3TQGzZpMFccD8KyE17Sb/i5i8ok9V69fWrdtp+m3Q8y3uJHUdVL+xpcoOdzR0uOJLVXjQIXOSfxq2Pu/h/ShAiAKgAAPT8aD938P6Gr2MnqOwP/Hv6008R/h/SnE/MP97+tN6x/h/SmIcfvf8AAv6mo5GEcTMeiqScfQVJgbvx/rUUnlvE0ZIG5SOvsKBGM3iCYyN5Fp5ig8HPuazI7q/OpverEAHAUpu+lX20K7WTbDdnyy2eg9TVG30p5dWa2muGcKoOR9BTCw6fU9QZtxi+X2I96hOoTmUeamB1x+NXL200zT5hBO7sX7DPHWopJdEVQoRyD3JPHIpmXLch/tZ1YKImOR1/CrI1SZmwIemen1q6mkaUbYXClvL253bvY1TkbRkb920rDPZsd6A9mMfULmTAEfHHX8KQTXbdIVJ6jP0NXbTTdNvMGGWYHAO0P04H/wBeq97BZWTkLLcMR6SdOtIr2ZIdRvYiqtbJgHP60k+rXjwOkcCKSMZ/AVSspYrq+EDy3AHqW4q3JFp4yn2i4Ix1yMdKRXKY8dtqMeJf3RQchd49/wD69MvZtSvJo3uQreW3ADCtW5i0+KzNxFJI6bsY/Oq0bwsAy2zNnpkfSiw7tGha69dRwqr26YUY+/7Vb/t55EIFrntw/wBawpY2zn7IuP8AeNOMchQbbWMe4k+tFg5mbN3qc1zbvALTbuOMhqxUhmiSJktXEyMTuU9elIYLstgQg8/36abS/Kkqu3H+3TFz2OiGs3BXAsJS23B/Wsm7hu7ydrmaGQSA4QDtUSQ3hjyxO4DnDfWnRrJt/eQzPz1D+9KxXNc09N1T7FYxQzQSeYg5/MVK3iKMHi3lJx6e1ZmmRRajcNEVmXYOTu+lXrnw4rKPJnkRvc9etLQeo7/hIWkLFbOTZ7j61hy3iWs0wNuQJ84yOQSa2F0K5T5UumAz03fWszUbK40+4S5cm5RecdcHimF2Nn8R3lrbR2xi2HaMN3xxS2S3cMJksbvO85K+9UpTLJL59188jABUPQDHFV4PPSUmMsMngL0p2IlOx0KX+sxtl2R8diwHc1IdbvwuGhjyMfxj2rlbp7hbjLyfPnkA1u2+m2jNEsjkvJjnt2pbDUrosPrF918pR75HtUJ1jUDx8o/KtRPDdsF+bcx+tSjw5YhcbX4z/F9aA5WYMutaouChUj6CrVrrGoShcqgJ9R9K1D4dsum1wM/3v8+tY8mlWzSTiIybYuSd1AcrJZ31K7t5BJMiJt/h47Vjw2t5LamQy5jtznGfSrUdlJJBuQyKrcDJPNX4NEvzB5LzosHUgDBNDHZlk3RudClnkHBj5+taGhNu02I57f4Vn6tAINCaJeFC4+vStHRIWh0uBW5JUH9KhlxL+f5Up6kf570mP8/nS9+fWmUZurkbFz/ernIcHXm9hW9q5+eMe/8AhWHbjOtSsP4f8K0WxyT1kWLPL6vK/pW6oOefX/GsLSiZNRuWx3/xrfUdc+tQ9ykKORR6fh/SgcD/AD7U7GRQUNJ4oPSlYcH/AD60hXPegBD1zR3FHp/n0o/hH0oEJj+VGOfWgmg0gEH3qTk/lS0GgBMcUuKQDBOO5oAO8H0oAUHipIAQ/sBUYNSw/eP0pMuO5OelL3pKSkbC5o9aT0oNIYdqD/jRSCgBeopR94U0dP8APtSjqPwoAy4vuL/uj+lPHb/Peo4j+7T6CnjtUAOzwM/54o4wf89qTt/n0o6ZoEONKP8AP503/P60o6/lTAd2o6Un+f0oPegBfWgUdOKB1FAEVySLZjjtWTLKQOBWrdn/AEZuo4rHl6VpE5a+5Ect3oVQWGaeFA696ckZz1qzmsKFGamRQDTMY4p6420ih24fhTSd34UN9aaFwaAHqoPWpkwMVHHzx2qVVFBSFPTijb3J7f0p3QUnJJpDH4WlHUd//wBdMB596cO3+PvQMcCBTv4f8+lNU9aeT8pOPX+VAxcckfzozg9e/wDWmj73fr/WlxnqT1FAxfQ/56GjH+fwFIoAA+nr7Uv8RHTr/SgBwGDz/nmk4wD24/rRyCO3P9abjpzxgfyNMBHZQB9P6USNtJ5we350HGOeuO1VLm/tIpgs0mMHkd+tIdigGF/qAhaUoo5POM1W1PTYI7tIzlUPJcnPaodUure8vFe1JQ4+/wCtNEt9KuySfK9MFRVcjNUT3NlHDKLiyJeAcP7U1L5yMRT7T6UtxeXC2hh3YXPQDrzRZ3X2dtyKpJwWQj29afK0BAbO61GUh3OMfeJ61ULXmmsYzuU9jW+dVaQkJGsfPYfSsm5eW6n85zhiduT3xVKUtugmhFEt3HtkmID/AN41NIselLut2MhztIboRTY4blk2LH68/hVqHTrcRu17cguRhB6UpDRHie5VXTZCrDkR596SCFvMljtY293AqzFNaxIqB+RxnHHeo7cwiNpDKyEk5wetN2a0JILmCSyQM9wTITgKDzXT6YJPsEXmnJK5569K5W6Efnq0e5z5i7cnOa6+13G3QuMHZjH4VElYZYz834/1pN3XnPH9DS/xfj/Wl4//AFfQ1IFe7gW6t3ifo64P6Vxi77MywlDlWO0+1d2cc/59Khkt4ZiDLGrHPcfWncDkYn81cjmq12/luVzt9a6G70BXLSWrtC3oOB2rmdRsp4tRWCdi2e5+tD1Ki0nqRxBSDsLH1IqVJHWQFZiDnvVmOJ9OzJbtuHdSetOS/t5+bm0Tk8leoqFCV9DqVaGzRYg1VthjuYllQjkjr0NNfR7XUI2mspBERyUb1p4063uV3WFwA2PuMQKpTxT2suyQGNweo6GrVSpTZMqdOfwmfPby2c3lzIVOeD1zXRaTeLeWpsro8EHYT61V+3JPGLe/G9f4X64qGayk0/ZcRsZIeqMvOPWuidZVY67mDhKlIgmhe2unt5DnaevrzUWCQPp/Q1q6ztu7O3v4+DnDD8axw2Qe3/6jXnTWp7uGqc8CUuI2WUDvgj8qsxWUsEUtwOIT90/XOargApz/AJ6VpabqsNrZPa3SFxnIH51dOdlY5cTRbfMiDS7Sae7hMcZKqeWxx2rSvvDEt3ePcSzqqE+uOKa/iCVY9trAsQ9etUri7vLv/XTHGeg471Uaqp7HPKhKrrI1420jRo8KqySrzkYznFZ8eqvc6zHKF2LnAHfrWYzIoydx9zk9qkl3xPFJgjJyD+NL2kpMcsPCMbX1O+X/AFY+n9Kd0Pt/9eq1jN59pG4xyv8ASrHU5/z1rVHCLg4HX/Oa47UB/wAVBL/nsK7A5wP8+tcbqHOvyHOc8/oK0gYV9iwp2tn09KpQNmS7bttHarIGWANVYFyLvHTAqp7GOH+M3fEmD4fznH3f51DYX9vHZWkPlI642s5HfmneKc/2EuOenFUI4T/YMKbChZgA351lY7L6m9ql1b2aRqkCSSOcKuPpXOWE4n8VxO0Qi5wV6etSSwXFtqUAllaQKoKnPSmabHv8XBm5wc80PYaep1apH5s7b2J6kenFYR+zy+IZFnTdF5ZPP1rfG4+eMKfTn271yd8zLqk+NoYQnIHT71AzXRNKmgl+zou+Neh47VQ0q5ihuHS7VQCfl4z3rLkUF1IfGVGcfStLQjEbomR12KDgtRYnmHaYIWbVnj+7g7fyNYGp3ryrHtyAihcH2q7c6gLYXsMJ/wBZJjI9Kw5MvgZoRRCWLHJ60lO24pCDjNUKw0UUYIOKMUgClxxSYzS8igYoNKTgcUmDQRxQAoY1PbXc9u+6Fypqt04p2eOBRYR1uleLGUhLwbsn7/4j/CuhbV7LyVYzAhhkYHsa83RXYfIhYjkgCtLQ5USaaSZC+1OAfWpbGlc7R9dtgTsBfn6dxU9nfw3yHyGyVX5h6cGuVk1GZGV/lVQc7QAfSpBqbQNJcwKAs424Hbg/40rlOJt6zqTQs8MRCkH5nPbmuae5uJlMsLSFVHzHPtW1o9ob2XzZVIjVv4v4jkVW13TY7eQfZTzJyYgevFWmjLlZSF1fRbbiIXJTrlulLp2p3Fosk0UaSF+rv/Kug02dLgDT5YtpVBkZ/CsnWbKK0CQW7kk87O/QUXG00Vri8bUmS5CqjjOSvXvTrf8AszLfa3kcjqmPpV7Shp12Vto0eNweSOp61W17RY7NTcwSEs5wVb8KBcprh7CbTBb20iohHCk/WqdtodtJMFeZNob7qnrzWVa6ZK9g0kfluwHQHkcH/CqUYmhYENJHMnzcD3oJvY76zsLeyQ+Sm0kDJ/Cq9xodpcSMzhssTwD9ayLHWr6K1DTKJ16k7ssOK3rDUbe/QtC3IPKnjHJpGqaZFb6PaQK4ROXABJOT2qmfDduUKtJJ3xg+1bgPA/D+lVNSuha2pI5d/lX6kGkNnNX8EKI1tGxENupyT3bJxVHSNMv9SjaWOcpGH2jn6VLqCtPdRaejZeQ7pT75P+NdPbCOxtY4IV4TAJH4VWplfuY0fhi6Kfvr1wOeAfap/wDhFuy38o98d+a1TdM0bKMdD0/GpbTcFLOc5P8AWizGpRMYeFztH+nSZ+g9qibwo4Qn+0HxjPT2rVu7iUsqodoz1/KqhkuQSPNJUDP6GizJdRIwdY0U6ZbbxeM7s2FX15NX7WN7PRo97ZmlOAD161AXOra4oJLQQnH65rUtYf7Q1UMRmG3GPYnihgnzO5paVYpY2qjA8wjLt6nFNkVLq+BSfDR9VH41Yu5jBblwhfPGB9KjDRQFGEJV5jg8d+ak2K8skDaso88humwfWql9bRy28yWM5aUZZlY59OK1gYTfFPKG8Ddux71FaW8Y81vJ8sucEnnNAzhEW4dm8z/WH5PpircUczEQwL0+8/arWq2qWFysIbLTMSWPYZNTS3UUMAt4B9/qR1qrnPKFyibOFsoE3P3kbtVCe4uICIUcyJGRgjkV1mn6V5qBrgFU4IUdT061prptmse37PHj3HtSbNIRsGmXsV7aq8TAkjkd+9XR/n86w7nS5LNzcaf8rA5MfYjntVjT9Yjum8qZTFMDyrcVJoWr+cQWcsncDj9K5q2vmW0uUkXHmIT9TWv4iYrYIFUtukAwPpXOagLhJ7dQo5ACrn+dMTdjqNL2w6XF521MrnB/GpJNVskOGnXr2rk54Lm4ci4vQAONobgVCNOj/huNx7U7E85r+JdRtbiyjjimyd3T8q3tOljksYtjhtsag4+ledahDPCBvhK+jZ61Y067lUYglMUo7etJoFNHo/fj/PWg43D0rjG8TX8LrG8WWHUnvW9pWtQ6h8pHlyj+E/hSsUpJiaiN00eeDjP8qxbEE6neN0Az/KtrUV3SjntxWRpozc6gx6ZP8q06HO/iH+HvnkuGPQmugXoO1Ynh5cRyHqC1bS9scf5FR1LQ7sf8+lAHWk6ClH+f1pDE6mkPI/z7Uvekx3zTEJ2oPTFLtFLn0oAYeopPT1p45pp6UgD+H8KCMdaMcUEfLQA1jg7upHamW5cruc9RnB7VKBxnFKTzQAHrUsP3zn3qI8n8alg+8aRcdyUdqM/L+FFHqKRqFHFFA6UhgetHek7Z/wA9qU0AIO9KP60lGeRQBlw8Rx59BTx0H0/pTIv9Un+6P5U4dPw/pUAKT/n8Kd+Of/102l6/596YhQaX+eKaOv8An3pen+fagBex7/8A6qUjrxSe2f8APFL70AH+NLnvSUdqAIbof6K/sP6VkEBm9RWxdcWsg/2ayUGRWkTlr7gFFKO1OAxUgAIqjGxGM46UvAHNHOcCmSN8uB6UCDOc7eKerfjUC9evWrUe3rTAcoIOaeM9jTMjpmpB0wCP8ikUgznAzinA44FM20/AxxSKHDk/59acO3NNGeOKeOg/SgaFH+fypWBAPvmgDj/PpQ4PIyOtAxVHzduv9aX0x7f1poznA6Z7fWhQR+Q/lQMUEBeeP/1U4EZ/P+dMIO3k+v8AKlJ+b8f60wH5yw+v9aafufh/SgN07e+Kbn5CScf/AKqBEc7kRHnnBH8q5vUbVLeYzIRMJOobnBrZ1Nj9kZ0PQkfWsa4MF2q/vPIcDBXBINNFxRUtIJBPETFmPcOccV1z6ZBJtYoFz6D2Fc8kDDS2EU4eUMGAx2GaWHxBNGmyWMhl4pSb6GsbEut26w5hRcc5z+NLHZieRIkI5UYP4VSv9WN18+zAHr3qaw1KLzI25DjqPwq1J8th9TYGk/Zo3cvlh/8AWrHEYeOM/e/env710N3dtLYO8akZ45/CsXR8SyvE528559aFJoUiQXLSqlqjbAM9/apVhtoLl0uI2cfwsvOeao39k9pcrh12yZOT0FMa8mjbyxMUI/xpPViRrLBHcNmSERxY4Hc9azrW2LRXMW396DwCegqH7ZIXzvMjdiOTTC1wJJJNzRyDBJHU0uVjLllDEsogukYSbgUNdPGmEA6/L/SsIq50+CcnzJFIJJ64ya2LK8ju4N0WMjgr6cVN7iasWMfN+P8AWgfh0/oaGbBz2z2+tJ2HoR/Q0Ejif6/0puRnH+e9KwJH5/0ph+X1x/8ArpgMO52wrfKB1/Kub8QXEU96hiUsY8gkfU1qapqUVtC8MT/vSO30rBjIYbsZJppEksZEkYbHbnNUtSiMQ8+EcfxAdKvIV2Y70ssQlgdGOQw4FawlysTuzBhleI743KHrkVs2Wqfaf9HvEM4cYDdxTLC30yODfeOxk/uiry61ZxKBa2CnHRiB7e1OvVjLSxvTpz3ILnRbpbryrZC8Z5BPbmr+mWh06N01C4TyiOEJ74qlca7fXGVG2JfYc9azJN0hzLI7t15Oe1cfMlsdcaUp/EzV1bU7R7X7JZxcA9ccdaxE3HAPp/Q1PbwPeSstsu4g5J/Gm3dnNZOqTYw2DuH41DvI7KUqdJNJh90YJ/zxUqKHYbVLNnoBn1qfUI7WC2iREYswDbyeO1XbTAFtcxInB2uB09KSp3Mp4pvZGbDBczzeXBASw4O4YxU50+WPUYra6kA8w4wDnHNT6hPNb6gzRPtUsDgUzVVkS8SbJLFQ4PvmtFFI5pVJzIrweVai2jjUEscseuKjunkeOJ5CNoUgYq68J1Bh5IwzKAMnvjmqrxxlGgmm2vCegPXmqaITexv+Gp1k04oGyy8c/Q1t5wPf/wDVXJeGJDHfyRljsYZFdZggnk/5xVR2MJbji3A4/wA81xl+D/wkTnPUdfwFdk3bn9PrXH3x3a856YH9BWsDmr7ExUEe9VLEkQ3vrxV2MfOB71BYqGtL1+5IGKc9jLDr3jX1u2lv9HjSM4c4OPyrHTRdVe3SN51RVPAP41Y1799c2cYmMSlOoqg2nSfbVt/7RyrrndWR2dSS50TVWlD+csmBgEVpeH9Fnsrx7m8kQs3Az161mahpzaekZ+37tx5wfaq8yfuy0d6TjtzQB3ASALIA65YfNz7Vhapo1vcXHnRXixAjDc9eaxY7dBZefJfkMVyVwc01fsxtS/2xjJjIXB/woGXP+EehBy2pqFI7GpjounwQtnUckAnAIqvZw280AZroKwHKsDWfOkLW0rtNmUHCqAeaV2OMdblV0GW2hnTPWoTGu3PPTt9K6vSltrSxiSSFZJZU3HI6dafbR2cMKtNbqxllYDjoMCp1Z1qrFaNHI+SMAjjJ/rTfs5A68f8A1q6eSxsU1G48xf3KYwB7mmR6RANQlR8m3jjLZ9PlzRaQ3UpPdHM/ZXJIHr1/Gk+zyDt+tdLe6XaLpwvbZnAZuA31qCfQLlYI5o5YwrqGw7gdjR7w0qDMHyZOeKaInPatez0u8u1doghCdSG+lRR200qyOi5EZw3t1pc0h+zoS6lBYm7jilKCrwtZ2XcYn2+uPpURRRwVYH0I+tHOxvDU/syKDrzTRkdKvvFHt56n/wCtUXkA428AnFV7Qxnhmtbm/wCH7dVtTI6Dcx4z36VHqNu1teBYgoWXk46d609PhWG1QBs4H9BUOrmPzYVfkg54+przo1pOqOUEkZttJb7itz26j1qxp8XnqIsBUVsgtx61PHpFxdRMyQiNSM7nHPaq0JljDJjd2yeh616d20cx3MW1UXYRsHcdOorFupbG+vZEc4aJDl8+gNRafLN5EVsWPlspOfUcVj3rIl1IfKxCBsDDv15ojqRNuKudNp93pi3HlW0g3k4yR15qa70q2vJBLIG3heCpx2ri5FV3UW3MpOBtrvIN62cYb7wiA/HbVNWFCfMtSrBp9lprPJGuDnqTz1NUtRtLjUHhu7d0CBMbHGfSsW4gvp9Sli3MW8zJweMZq7qF9G0sNraTFXxtf06CkO5fsLCWxaa7nZT8p+SMYHesiSY3V09yQoY/KqDvznmjVr3UrWU2m/EYGAcZLcmtWC4jjs7cLDGJSoJYqOOnP6UA9TIgR7XUFAG0SL86+nFLphey1OK4BPlzuVIHsf8A69PLvcXEj7cySfIn4Vd1W2W3Wwt0HzbiT9cjNNigrM6NcFM+oH8hXO6jc+bdTSEjybcEDnq2Dj+Vaup3Qs9PL9yoUY9SAK5LVPMi0sR4YvK2W/WiKCcraC+GQ+oaxNcSZz6/iK65bPPLOTzn9BXIaJq8ekW7ILVmlYjkj6Vpr4sfGPsZzj09qWovd6mzNB5Wdq8cj+dNidyCAO4/nWYPFKspMlqwH0+tC+KIhytq2M/1FO5LguhrQWu5d0hz3A/AVV1y4i0/T2YKPMcbFHfnIqv/AMJRAE+eJlGP6VkX1w2vaipjysEXIz9c0DaikT6dA2naTJKQTPKcAfWt3Q4DbacGdSJHG5s1VsIxeXwbgxW/A9zxWzLJHHCXkIVQOc/SpbKgrFO0ma5upWWRjEg27T0zzTfPkTVmicyMpHy4Xgc0HUbG2XKLhXPUDGetM/t2z83ADM57AdeaCyxauRLJEXdpOu4jgdOKZZXQEr2ksjNOvOSOMYpBq1ugyyOpx6c9BUa6lYmQyhG8wjBIHPQ0DuTappsN9ExdMuoO09+9clbx3OnXEdxewkR7jjPPeuqOuWILbpcEdQfrUUmraXcR+W8isCOhH0oE0WLe8SZI3iYFT/8AWq2km/24/wAa5i5sJ9Ob7TYMZIDyU7VoafqcV3D8rbWHVD2PNMi7W5tHFUNQ0uG6XcB5cufvpwe1TpcKGCk9fX61PuGAwOB/+qkWmmc3599pWI7qL7RbDneBnH41Quri31K4MqTiEA8ZPNbmo6xaRq0KKJ5P7nauRvjFK7O+2In+BBjFNEyZJcWlqr83LtnklabHawuQba7IcdATVTT7zyHaERLKznAyMmr1xFIYw0li8WP4oxiquZEsd3IWa0v1ycfIfeq0OlhvNG7E6HINRGQ3Me1jiePlSepq5b3Ba6jd+Gf7woE9COMm+tyjj9/F3oiMibbuI4kiIEgqQn7LrCuGwko6U6Fdt9LEBlZO1FhKTRuS38dxbrOuM7MkenWqFk2bS9lzgtk1lRzeR9ohPTcQtXwpg0R3/vDFA1rqa2gw7bBGzy3P8q1egqho2DpsP+7V/sKzLFPX/PvSH71L1FIeg+g/pQMPQ/57Un0oPAoJxTAXuaToc0mSTzR2FAgoI60GikAgOTye9APFB+9xSf4UACHJbgjHc0vtQR2oFAwHSpYehqLtUsHRvwpFR3JjQetJ1HFFSah3o6UUHrigYdM0GkoHvQAp/wAaO9J6UDt+FAGXF/qk/wB0fyp/+f0qOPBiT/dH8qf6/wCfSpEOHX/PrQDyKOv+fek6UDHClP8AOk/z+lHrQIXnJpaTOTQD0HWgBaXtSA8D+tFMBtxgwSDGeDWVtxWrNzC/0rN4q4nPV3ExjrTSSelPcg1HuAqjBg0m0VAXJJFLIRnrUW454qkjNskB+bmpklzgY6VBHlznpUo2j60CJQ4JqRX25quFJ5zUinnnrSLTLCknNP5XHpTY8dqkFIsReo4qQdPSkH6U7oB+P8qC0OHBNBOPfn+tIWNHH+frSGKG459qaDg9O39KUc4z7UY4/D+lACk5zS4I9+f60hI5FKSDjqMH+tMBh9AeOKa5AXbn2+vFJLIqIXZsAdT+BqhLqEkkTNDH+7H8ZFAluXNRiQ2TDILKc4H4VVlsiLZJiFxgE1DHqG63lSaIkkElxV2O48/TeFJG0D+dLVHRGzMGK7WO9Bk+6CB6ZrY1C0S4aO5tihYcbeOelYiRRySKroWznt0ojsbnzCqSyEZ4A7c1dm9QL0kyklLoKqHqir1rPtrP7ezNCPufwjitG2sJo5FaZCxHTd+NZ9o8ltdylZGjye3Q0Ek0UQ83y5pWQKeRzWhKLVYll8plOcAg9etUpb3FwTvbcOjKM96inWW8aIszEbsZbilHfUprQS/vN0w84Ex/w89OKWK3MU4mmj86JxxjtzVK8UCWRHBY8bPb1rWsI7/7OvlybgPpxzTqabBDUfC6I2YbBsnoTg1Wu0u577zAvyvgEDtjFXwt/GwLurD04FPlSXGVbGf/AK1Y87RuoJk9sioBGXz7Z96rRSppmoNhG8p0yfrilgjYXQxkg9T+NQ39z50hhQDAGC2OcYpQ1FVSRNea9M8u2xj4B5ZhS23iOMKVu1KMB26HrVGMKgwBj+tMFskzmWZMhegraxzG3ba9a3MwjRHBboTWlIQilmbAXn271xkkbsRMNsMacoAME0+fVbyWAwyDAI/HFFgE3RXW8DlgeTUcZaKRojzg8GomMccpMPDgDIHerOQ7Bl5zVEsbk9qnQ5HPAFR7fzqRVwDimJPUxw264cY+la1hpj3lozmRUHQZI5OKzrmMx3rAe1bOkwPdWalGAMcmWyfaueSvI9SUnGkmgtbGyjRPtSl3aTYcHAFOks0tbmcW6ZwFxnnjHNW2gUTzxzHhf3q4+tUoNRaTUVcr+7IKjI9qdkjlvKXUjRBDqX7v5I7hTgDsak1OKOW1htnmzPHx61VunlF2TIf3kR4HYCoLyaP7QJozuZ13ED1pXRcabeqLDyRSaUI5o2eZHIGOw4qXS717S2ZXjyiuowfc1UGpPCzPDEo3Lg5qnJcTylgxwHIJH40ro1jh6ktLGx4hw14jx/dKdvpVSa7FxHCpB3RnBPtVDe24ZJYkY5PtWjbaVeT4dlWKI9WOKltvY29nGklzFV7iRAq+YUA6Y96db2d1cf6m3dwf4yK0Xt7TTbYXAQXch/IVVuNSvLqMqkghjP8AAoFb06LmclTEKPwos2qLaalDGjhpCRux2PpXYDp+H+FcDprGPULfHLGQZJ5rv+gz7f4VpUpum7M5ubn1Dv0z/wDrrjrwY12Q5xx/QV2WSG/H+tcdcYbW5T3HH6UQMK+xYD4YDvn+tRabxpt4f9of1qYJ+9wf881UsJNtpPGY3Ku3JX8aqexlQ3Ny50eLVIIHkkYMq9R+FVx4Tt94YzSZHA/Ws1Z8ACP7SMehpRLfscR/aSCfWsTtubieHLILiVGk/wB76VIND05Wx9nA/P1rD8zVABgXGff6U8Saih3SNcdfWmJtI2xpWnouBEoHofoactpp0LH5Yhg9/wAKxIknlBDeaT79KgkidGZTBu57iiwudHQMNNGQfJBI5xj3rnNfjtGubeK02jJ5I/CmrpVxKymO2GD1zUV/bLp+oW7TIF74Xmk9iottnQmC0SKVFIM0MZU+3WomntLWwt3uWBYAsgHc4rPg1W1b+0S7MrSsdhx2zVDVrtJY7WOI7giDJ98VN7I6IU5SlZl5DFc28txO/lpI/GT1wavaa8V3bX8inajLtDH/AHSKxbiRRo8C8byzEj05FWNJkUaHdAsASemcdjSUmOdGyJNWYx6baWaPujYgFx0pfEEDi2hVZ1VUjUbWPJ4NVIEE+mRK5GRccZPQcVZ1/T5mlWbeGQqqgA+lVczWj1L2kPBpunQxScNODgj8KozwSWOnXjMpXzJl2n8Go8Qq8Y05YjkxqM/ktWfEUpuLO1jBxvZWI/E0XBR1uV9Du5xcOkjBoxFuwe3SmQTi8nvbiSFAEXCgfWks1aK1vJgOApQH8BTNO4sZCDgy8Y/E1KKn1sJPHawWy2nl7p2O5n9Bwaram1tLcBLaHaEGCcnk5NSRyC41Xb8oVgASfYCk1BLf7YBbMSpbn061M9EbU42aNXTlZbOMHqV/oKZeoIbuC6YcK2GU9xk1atVUQqu0cL1/Cq9xA97cMrnEadMfWvJpztUbLqK60OoiYSRqQMBgDj8BWY+gQPctJvYKT90H61iR61dWdqkcaeYMnk+nH+FWovEkygPLD8r9OenWvXVRNHG4snMhXUJAABHCDGoH4VDLpE80LpvXYx3bT+NV7G6865kVztZm3Y/KugiILAAjjt+dTza6FuKsjCg0k6e3nPIke08fpWvYXMzaSZZJFDYYKXOPXFN1loBaZmUlc4GOp6Vh6jdNBp8FiGUk/MxPYdhWqdzKWhqWkosrSZ7mSOWWRiPkbJPNZulaWLiSW8uQYo4jlQR14rMSK4lP2iMEIvdKmN7d/Zis80w3HCoTgEY61RCaZvMUvku7wAbYwVTI9zWVFPLMrQ9yvzH0HFWtHvTHp1yJEXy14UA/ePpUGn2jzXPl5wz/ADOR2XjigGaOjWu4tduuEjGE+uDzRYT/ANp69K7j5LflAfrWhPNFZWchH3IxgAdzzUHhu2aK0M8q4klPP0yKARRvr6G51LypziCIfrjj9apahqEcirHGARnk9+prp7p4IpFDwBi/Gce1NX7O10YPsy52k5wPU01KwnC5yunTxKzmZCfn4yOe1NfUpGvV2R4QcH8q6uFIWuGjNoF29GI4PSmpHbNFK72ioq5yCvXANFxezMG+1RI4lFvHvLjDcdOtKNVSHT/MEBMufu7fcV0AisUjacQIF/3fc0vk2ixGbyAVHQBee1K41Cxyiau8kZD2+Gx1K+1Sf2qkdrLthAkJ2jHvnNdJJHayWLTNbErtzt2896jsbDT7lI7hLUJnkAjGOaLg4aj9CiEenxnbtZuTn8KbrjbbOMkfKHBOPpWiBjAAAHt+FI6h1KsoIx0I9jSLOT1y+i3wNAm6NcMUAx61QtJpX1RbsWxCLjK4967g20OeIkz9Pc0020fy4RQPTH0oFY5fU5XuJ4pY4JQoHzKPpVWOS6ivlnW3fyjnKkfWuxNuu04Axj0pDadQcEZ4/WgVmcVqKPeXT+VaOqkjotRW9o0bOslo53DIO3pXcC3I4AGD7UogOMHHT+lAtTL0B7h7Ty50Kqv3c/jSapoW+Q3NifLl6kf3jmttIwo4/wA9aeQCfTn+tBVr7nIW+qyRSeTfrskX+P1qO71aWZSkblIOhPdq0vFMEEkVv5gCs8mN34VzoUNqSWiAMvQGqujJxaeg6NmmYpCmB3AOSasC3Np801p+bZqR7O4hkmbTAQFGGcdz6VmTw3O8GSVhKPvA9qRfLoaDQ2l6CI8RTKBg46Vc0bUpJGNnd8snAz3qhuMllIJeJ4ccgdc1HeSeTdW1yvBxk+9BOzNrVtKglikngXZMvIIrlbKZ2mBYc5rtLe4+1af5xG3evSuJjbbekdBmmiZamnqIDGB8YIYD9RU9rl9ZJPYEYqtczBpY4z2If8qt2TojS3bZ3bjtHqKohGbeQGS+mcHGzJ/WtXU2K+HoAgJLnmqu5I7eaSRSbickKvsaluLiS4jt4/L2QxgYBH3jiobNYrQ6DSVZNPiVsD5au1R0y5W4twUXaFyP51eA5qRiqf6UhPFKOP8AP0pMd+1MAOCP8+9FJ09qP1/yKAFPHWjtRxj3oPpQIDSd6DSc4pALQT0pCeD+VGfmFAByWznj0oHWk9CKMjn1oGOqSL+L61DuOeKmhzz9aTKjuS9hzSc4pRRUmoZpDR1zR/8AXoAPSk9fpSmkzQAUoIpKB1oGZcR/dL3+UfyFP/z+tMi/1SZ9B/Sn+/8AnrUiF5GaP8/pQPxoH+fyoAd/n9KO55pDQP6/1oAcKBSD25pe1AC0UUd+tMBsv+qceorKNasnMbD2rLyPrVxOetuNPrTHHymnO4FRtyatHMyFmycc0INy46U/ZSgAVRmKMgUKCxzS9RSodvagY8Z9cU5OuaMqe1PUqOtItIniB6+9Sj0x71HGeB6VKOKlmsR3QZ/z0oP0/wA4ozS+tIoDjNJ1FGRkc/5zQKAEHApctjv/AJFKOncf/qpTwTxxQAnfnOKUN6j0pM8+v/66CPU0ARToskJRjkH/AArmRFeSwPFG+Ig5xx711BC4Oew/pWGH8iCdhgHcf51SHEiFhcmTa04wRg4Wq0NzeWKvFyVz0xWpps7SwPEjhZW+ZSe9WI5Iym64Rg6dcr14oNFoY1n9o82OSddituAGMZrZsnS1uT5vAPcn3rN1SV5H2ltw6oR/DVRp7mQgPKWUdOPemUmdc93bsF/eKT1HP1rnRsMs6kbuaZaJNcSrGzsEPt2oSS3glmhRsucYyKaSJvc29PsrWW3VvL5zz+dVtZVbdoApwgI/rTre+eFSsaA56/nWZrF810qIcEjsBS5LMvmGXqF1E8SltvXH4VZtCdo2TeTu+8HOO/WpdJWOaCWLcAWHSln0pCoeGUOyfw98ZqZhEgkaJnbc8s+B1AyBVzz4RB5YI6dG49KbFKRF5VtbMrEYLds4pZrNIED3EUk7k/Nt7dKysaqVgN2sUbJb4dsZyOg5NUI0LQl85Zmya0YpLWG3k+zqwWQYIH8JqhZEPDIvPDY9ulaQVjKpK49R6+tOHJHpUbqwPyrkf/XqRBhOnNWZDLhPOuI06KoyBVR4TLcZB5LbRVpQ63IfPBXBpsvyAOg+ZG3UAZ4j3SNkYY9Ks2ke0b89e1EkIa54HDAH9KsqmONvGaYiMDc2c09mEaFmOAKcIwzYHAqC6kiMMsWQX7fnTBLXUpySLPdM6/d4Aq9p7pFplyPM2yZyPcYqK10u8ZFbYgB/2hU0Wg3Mo/eyxxD/AHhzxXPyy5rnpScJU0rk51CGM20u8OdgWQVlSz5nZ0G1AcpmtR9Fs7Yf6ReKT7fWmCLTYyghV52Jx1IpuEmZQlCLM6aZ7qYyMN8hHISprXSLm4YERmFfVhiug1KeDSbIGCFA5OBkA+lYlteXmo6nEkrnaGGQowOtRy2No1JWvFGffWslldNBIwJAzkfSojwfx/rW34piCXUbgfeXHT2rDYkseo5/rUyVj0cPNzhdiH7yH0x/Kuk1AXE2jQTROwRQN4H4VzhGcD6fyNdVBfJZ6HEXj3qTtI/KnE5MZo1Ix9KvFgm8ub/UPwc1Z1jQHVTdabyG5KdscVDqOnoluL23bdC5H4Hmr2hauEItbkjaQNrGtqdR03dHFVpxqLmic9ZSmG7i35DI/wAwI716REweBH4O5Qf0Fcz4k0aMstzbgKxbkAdetdDaJss4QTkhB/Kt6tTnszmSsT/xdB/k1x0rbtZnIH+cV2WRk/X+tcaQP7YuABjk1MDCvsW4/vbm9f61c8NJG1rIcA/N/jVRWwCM5q74XTZaOc8Fun505kYbdmuIo+uxaeqKOgA+n1pc4H4f0pksojUsxxj/ABrM7NEK5CISew9fas2aZ5JcZwuf60k9w0pC9iOn4VFO4jiLsMY6fnVqJyzqXdkOa62yiCPJOPmJ+lTRplySeSe/4VkqTGgCHMsnU+g5rZtUG1RnLDr+lGwoptl6NQAP8PrXMeMIjmGbA2jg8ewrqQP8/jVLVLRLyykRxn5cge+Kzaud1NqMkzz/AGgsee/H5ikAyPw/oa6Ow0m2ntQJNwlQ7Tg+4ofQIwP3Zf8AE/WvPnXjB2bPYjiKbOcweeeP/rihCyrt3Ha3JH510SeH0I+Yt/nFB8PJvxvPH/1/es/rUO5XtaTOdG5QArEY5/lTnkmkAVpWIz3z6mtz/hHstjecfT2FDeHmDD58c46D1NV9ah3J5qDMEtIxBdy2B37cCpxdMTEGOfL4GfrWhJoUwHyNnjv9BUB0m5DcLnn+tWq8X1Haiys19L5DQggIzbj+VT2V/HCII5EO1Xy5B6jJpG0u6Vc7O39Kia0uEYMY2xn+tWqy7mcqFOWzLVubNtSLLL5cRHVj7VCUU6p5MLrJGHyrdc81VETkYEZJx/Sp7GNlmZ2G0qcAfjROaaZKw6g73OmQYQY4wP6VFcOIIZXH3j0+uaZayExckHC/0p+1ZX+ccKc4/GvK2kZtWM14/JSD1wSQfpS2kKzNcQ4+XPyn0qyyNK7MwwAML+VWIIgnAGORkj610e1srEcnUwowySBc/OrbPrWxK9xZkMVITOM5+tUvLD6uApzh+QK1tauPtMbwW4X92ec9epr0aUeZXOeVXk0Kc2qyvZSoke9gO46DisyIjCwE+Y8nJJHTrWjZTPAXmcIUKhSpPpitx9Msr6Hf5Yyw4ZePWt1Gxg5qTOYmj3SbYUkSGP7+G4zUVtBPqVztQ/dG0buwroH8NYiaOC5KKzZORmhov7PtlsYSHuJurAYwOaYinOIYFWOMKY4Dk4/ibNX9Mt2gTzWP72Yc+w4xVeC3WS5wAWSDkn1bNXpbj7LZGYkByMKPfA4pkGfrcjXNytkkixhCSzE9+aqWV9qKs0a3UZ2YwCwx1Fbdro8ckSyXXzSsSWP4mpjolg3PkqD6jv0pGiRim81RWz9ohOO24elSJfao7ErLCD0zketacmhaeQf3Az0H5Gox4csGOfKx9D70xlNZ9YK7lkjP4j2qW3vNS8tkniRuvce9SHw3b4+R2X3/AAFRr4ajwczuT/8ArpCJ3ub8/KIYyM9MjHX6037Rqmz5UiA+nsKb/wAI6hPFw4HH9Kenh+EDDzSk47NQA17jVhH9yFuOmPrQt9qsS5a1QgHooPrTZNBkVswXUi/Vj708afqO/H2vj1x7igAGq35AAsyDj0PtTW1W9jzutQcccZ96WPR7liDNeSYx/CT6VI+hg5H2u4H4/WgCL+33i+aa2YDPYU9dZkkUGK1JGO+R6Uj6CGIX7ZMQD3/Cg6HKq4S/lXjsPagB41DUHU4sBgD+99acbzUznFkBz6+9QPpuoRR4i1B2PTkD3qOWDWhFhJhu/DmgZYW91ILlrPt6/So21DUiMC028dzUVtp2pXUI+23TKfQfhRcaOqfekcjpwfrQJk0Vxqso+UxLjsR9aiePWifNa5gQA9D+FNh0ZN4CSOM+59asPoMMigNNJ+f0oBGXeme9WOKe5tSAcnBORxWXFafZ79n3sWi5J9R0ral8OzKCYJkwM4BHJpt/o1xLarKmFnUYceooArvq8+mPHGE3RE7y2ODntVeeb7beeY7IrOOQDwAOlU2up4QYLmI7AeQ4zVWYRSEuJQq+g4zQS2Xy5LSpGNzTEAY7AUl+0ZuIo1+YQjBxzk1DbJcONsClA3WV+K0LeydlMVnHulJ5lI4/OqRm02V5dXlgtwirhQMAVkMjttkJ+aQ5rpJfDcqW/wBplk8yROSnY+1Zl83nqn2aDZg4I96Lj5CuHVLkmTL7RtwKsCae5IRIzGE5Ax1q0l1Z2Vm37k/asY5HetDStQiNqslzxJk5+UdOKVxKOpRso7g3Ala3MsmAFGOBVy9SWCEzXe3zW4jjUYxVs6rCGCWsJkkbpxiiCwmuLsXV4ckHhPSpLLGkQG3tERhhm5NaA/z+lMRduPbp+lLyAKYD+3+fSg8Cmk8f596DyaBAOtIeKXOMUlAB60E80YwaTPPSgQA5PNHGDTS2KAc5oAf1ppXIoHWkOf0pDFA2qB6Cj3o9c0D+tABgZFTQ9M+9QngVND/qz9aTKjuSZpe9J2ozzUmolAoPakz2oAO1BOcUdjRQAGlHXrSUfrQBmRt+7TjjApwOQD6/4mmw/wCrT/dFOHbipAUdP8+lKOQaaTx7/wD1qd3NACnr/n1oBpP8/rQO1ADgc/WlzjvTegz/AJ6U7PX+lMA7475pQaTq340UANb7px6Vlla1XGYz9P6VjsTVxOesNZaTGKd1qJjsxuNWjmbHDFIBmkB3U8DApkAOOgzUqIW5PFMz6VMo4oKQbQOlIibj0NSoMmpkA9Oam5ooiRx7alFNJ9KVc49KRoh56UZ60lG760AH496UD+VJR9en/wBagBSPrjH9KOBk80EelHH1Gf60AGTuB/z1o6KM9cCkz0/CqeoXZtkUj7xH3vSgRNPMsW4uwAA9fasVZkka4iGCDzj8aeTbzwTbpGM2CB6GsxrNoZC67ipHY07mkVYtz27DymtHKuT+XNRtFqO7Dy7gOxNOhtpozDOYyFDDkt711Rih8neUXkZ/ShPU1dmjmPK+zvH57Y35yx6CrKIjR+W37uUHIY8KefWjVUWVZYyAAvINUo7N2QFZuSOA5Jq2upJqx3EyR8tbIAMbt3tWXNDbO+5JPNY+tOGj+ZzNM2Pbp0pt3F9nm8q1jBEYBHqaVuoaEsVvhWJTCocEg81djsrUxb3lUkrwPTg1QXUBvaRTs3/fjk6E+1AvoUOVSPce3OKTbHYsR2BizKI9yZPzlsU63cR3aLLJsRuQc571TudUubl1t87E9qkktVlXDPhxxT5WwuaXmXVsr8pKrHIYcY4p1rd73kMjmWQjkdAOlY8NnKh4bcMd6hQsbuVXckccCmqdxN2LSzSRpKAAYxKvOOvWoYZ/st04m+VJPmB7VcvbYQafswAWII5+tQzlDY4dBwmM1fJoRcfJdxkx7HXaTyaRWkwKW40uEW0TrHmQqD9+q1ra3YuAIf3jkdM8VncpovKR0I5puQevSqN39ua6ETLtf65zU7uyp5VxG0beo5oJsT7dpB9qiM+99o4+bmooLvkxSNnIwDjHaoJ4pRIog5kboB9aYrF+6nEMRCMC/YCsIOrsPN3DnJYV1GnaMbe0eab95cMOh7VzV1BsR25IYkEela0UpOzBizag0Q2rdyNjoFqP7c86gGZy3fNZpidTyOPWnRgo2TXrRoRsQ3puaUZDHLEsfetvw9atc3fnbSIo/wBeK52Bi7BV6vwK9AsIFsNJxgAqu4n8DXFiuWHuoqkm2YHiScTagIwcrGCCAO/FRafN/Z9nNegAsx2LmqUsrTNLKeWkY/0qzqY8u3t7UdcByPzrzIR552PTqv2dNRL+uP8AbNKtrkYOAc4+grnt3Off+oro40D+Em9mNc6Rx/n1FRVVmdWBleDQin5un+ea6C0Bn8PSpgFlJI/SufX5T/n3ro/DM3mpOh7JRTdmTjk3Ez9OvfJGyX57eTgr6UahpxtcTW7bom5DDtVN5FheSJ1xgmptN1Yw5tZvmgfIwe1d9TD3hzI8qlWcXZl6LVTcWiW075kDDB9q6yLm3jGc/IOfwri7WwzrCJEN0W7cD6c12y4VQOnGP0rkV1oXUte6JO/P+ea47H/E4uB7muwIyenf+orj2UHWp8eprWByV9iwB83rmtDwyw8iVePlas5z5as3ZeaueFn3xznGPmFOZnh9GbpYAfh/SqFzM0khGPlHb15qzcElPlJ6dvpVTaeTnJ/+vUxRpUl0IV5BPcd/wqrK5ll3k5jj6D1NTzyAt5aHt8x9OKLaIXEgO3EacIPXpVXMlESzt2J8wjLt+nWtmGIRpxnPU/kKSGNY+SMk+31qUnC/h/SobOmELDucjnv1x71FLhYZGPQKSc/SiSTDYHHP9ap38rrYye/yn8ql6K5aepU0wK8cr9Nzkj9KvbR2A/zmobOMJaxhRjjOPyqwPQf5618viXeozqQmPl7D/IpD1HHf+ppxPGOen+FB+936/wBTXPcBvJH4f0pTnIxkc/1o7e2P6U7uPr/Wi4xnO0n2/pSKg6+v+NO/hxjt/Sgcc+/9adwEZFI/D+lJsBbGB+XvT85H+fSlPX1//WKfMwuyAwIFzsXOP6Vzlz+7vZIyMAtkH8a6g+vt/Q1javYT3ciumAV4BHfmurDT96zZcJtO7IYpQsIBBzj+lOW4Clvr/UVlNcyQyeRImXAxS3Hn7S21QpPY89RXZ7G7N+eL1LsuoRpjvkdB9KlF1mKQrw2flH41kxm3SP5iS2PT2q1biW6kWaEgLGc4JxnmtI0E3oZzqRSL9vajTrA3s/N1MuFB7EistpWLlplkDk8svetu6uPtlqsd3bkY5DK/fFZ32aNvlFyEGf4ue9erBcqseVUvLYqqyZJCzN/vCt3Q7q4hdLa4GRICVx261QW3jjjLvdxlQO3XoKvWN1ZW6boTJcSj059elNsUE1ua97eR2VvvY5Y8KPU8VlorpCZW+e6uOg/ujBpiKbnfeXwKKv3EPHpVvTgXBupfvHhB6DmkW2TW8C2sYTjP3nb3zVK3J1S+84jFvbjIB7nFSam8koFnCT5kv3iOwOKdfuml6V5EP+tcYX345NALuXjqVmM5mAAz29zSf2pZBf8AXqBxjOfauVt4dRmG6EZjJ64qVNP1J22hoj09D6Uh3OkOqWJ63UY/P3py6nYk4W6T8/cVgHQ79yfMliUf7v1p0fh6VjkXETeuB7igo3P7UtFIHmg/T6CkbVLdcnLEew+tYz6KkIHnXKI3vx2qymhgj/j4YjrkH3NAF4atbg9JMcfw/Sk/te2C5Ikx/uH0rO+y2iEr9vII65Ye1TppBdAyXjFSDyOfWgRbGsWhJ5cfVfc0n9s2RJxIcD2+lURpcTOYvt2WzyOM9ap/ZkgvWZH/AHUQwSR94+lA7m/a6hbXRKxSZYLnBHtVv+I1kaRbODJdSrtZ+g9uaXxDqH2GwYofnkO1aAL8t1bwtiSVV+p+lVm1iwT710g47muT0ywN6pmupWyx4+ar/wDYtnjl+3c0EOdjc/tzTWyftcf+c0+PVbByNt1H+J+lZdvoemNECeecHn3p0vh/TNvDFPfd9KC07mt9us8cXMf/AH1SNdWkgI8+M9f4vrXPSeH7JTu+0tj3Ipf7CsE5N4y/UigTN+N7ZX3edHn/AHhUwnhZeJU/MVz0ehWBG5rvd+I9qe2gWpGUu8Lj1HpQNG/5seP9Yn/fQ96eCDznP/664rUdO8u+htLednZz82OwrsLeHyIUTO7aAP5UhmT4jZILEy+SjMSBkrn0rmxJYlFlnRSeyIMc+9dlqgi+wSmYArjjPrXG6ZbrBOrXKbkmBZc/pVLYiRt6dYfbEDzEpH1VF44rdiiihjCRIFHt+FZWjXrTTSxSYV0bAUelbA7YpMaDICevGK5fVrP7LeAocJIc59GrpZDt5Pp/jWXqc0BhZJnXn17UJCbOVvLO5cfapHVo1bqDmpdPvYROTON0YUY9SajnmhFwYPOLW/oDVqNbK62JaxsGJxk0MVzd0hI5Fa62qGJIUDt1rTPXPrVa2tUtYkjj6DrmpwcD/PtSAUHj/PtRmlHT8KP/AK/9aYBTc5b6f/WpRTQMd+P/AK1Ah3al7/1pp5/z9aDQAvGfxpvbNAAxQenFAhh64p3GaOgo9KBi0hooPXP4UgF7nPrQOtIOSKTOKAA1Yh+4frVc9SKsQ8R/iaTKjuSdaQHoaXPSk7VJqGeKQ9aD0ooAMcmgc0UUAJ2pfSgUlAGZGf3UfOeB/KnDPH+HtTYv9Un+6P5U4Dg/57VIB/TNP7+v/wCukP8An9KO/fP/ANegBR2o7UgpegoAXtjP+cUv+NJ39qP8/rQA4GgUmenWjvTAR/uH6f0rGJGeK2X+6fpWOwAJx+dXA5q/QaWFROm7npUmDn8aUHn0rQ5iNRt71JuJPSjaD2p4GKASFRSCeOalUH0pEIz6VOvFSaJCquMZqQU2gUi0P4p1MwT0p3SgYtIOMUf56UmBx1oAd1+lA7/0oooAX1o4B/H1pKB6+9MQmP6VBdxxvCVkXcD0/KrIxx0rIvdWijd4gm4p1oGZTwqs8qKzBlJwO1SQv5LDe5znoBk1bsCt5fGSaHaHUkfnUWoKtnqkUmAVB6fjWicTRKxdeDFk0rOQeDtP41fguoJtNXEoLBMEZ9qgikt7qzaNmw7L6+xrnXtWtZfLZ5Nvqh4rOxdzXvgnmMyuCpHr3qxpaK7xHbuGP61guIpX8mJ5GP8At9K0PD90BKkRbJUHheatu6CO50F3EotHIXHy9vpXP2mJtTCtkA10FxKjWsibSCU7j2rnYJEhv7dyc/MazTLRoz6MjycAHPt71najpSWkYmPLdMfhXRpfWx58xR/+us3xBMj2SqpByR/KtISdyJIwCuH39uOa1rWBZb1d33MDP51kxuDbszHAJwPzrUt7qOCaNyePWtHrcUdGbM1pDFbOyqMhT1+lcgjYvJTnof610tzq0L2zqBnIx156VymWmu5BEQoz0IzU0/deoSV0bWtPlIS3XA4z9ao3Mpa1UIoJLYx+FWZLKadUk2N8uASTkflTbmAacElZW2OfnBOfypufQhRI1ivJnFzIwCRqBjPatKGxlis2uLOdkLDODx61WRUJEmX8tuQM1Lc38rW+EwIwvRRjsazs2XcZaf6RJBNK+5w2GBrpngjkG1kU/UfWuRsWEUaSnks+7FbTa9HuwI/rSasBLc6HaToPk2tjqPpT7LRrezcMoLvnqfrUA1YuuY4t3HT8KvWt5HdruTIYcMp7dKVxFjA6/wCe9cf4ns2tM3EZHlP94enSuwzn/P1rl/GshW1iQA4Y8/kK2ofGhT2OTlnDcAcUzqCTUQPFOQF2C+pr39IxuY8p0PhnT/tN2juvyJzmuk8RXXkWXlLwz4AHtzTvD9iLLT0z99uefTisXXLpbm/YA/LEcCvnsTVcpNndQp3lYo2Ns9xdxxAEqvzHimapc79UmI52ZQe2DWjYOtnp1zeNwxBVfyrlDI0ju5+8xzW2Bo8zcmTiqnNKx2NgzN4WkHUZNc7ng9P84roNLkSTwq6A5Zck1z275fTj/CuSuvfZ6GBaSY7r/wDW/Gtnwnn7ZKoP8HSsQyKD97j/APXVvS7ya2dmt0bcwxmsoJmmMnHltcXxFD5OrSfLhP0rPt1M10kUYyzHg+la00U15L5ty+c9q1NCtIDO0mwZjHH5V6X1i0OU8Lk965raTYiytwpw0ncn61oDn8vX2poHP+fWnj/P5GuU0F9f8fpXIgbdXn9ya63P4fh9K5GZlt9UuJM/L82B+NVExrK6C8kyoiA6/e+lXfCzGSO5xxhgBWaFaQgNy8nJ9h2ra8NKqfaAuM7hRMiitS88T4POePT2qvcOYwFXmRuB+dW7yURJvb04A78VmAM8mc/vpOn+yMikmVKPvDYIPMfylPu7VtW8KRRgAD2H5U21tlhjA79zn61P/Dz6evsKTZrCFh3cf571DLIFGB1/+tUjYXr6/wBapkbmz7f0pIqT6IkVS5/H196bfxM1hIAOQuQPwNWI12H8fT3peoIOCMensaGEVYyLC9iktUV3xIo2kVeHPI/PH1qC70e2uXzzGc/wcelY+pW0+nyRLFcsRJwAzGvIxGCcm5I3jK+hvdByO1O4yD2z/WuaF1qAT/WKcD39KBqV+rdFPP8AWuD6pLubKEux0ZYAfh/Sl3jd+P8AWudXVrwLloQeOuPanJrU4PMH6e9H1WQ+Rm/nj/PpR+fX+ornxrsw/wCWH+cVINeO0Zhwf/ril9VmHKzex2/z0NBYbsf57Vi/23Ky/JbZ/E+9R/2lezkiNPL9/wAqPq0uouVm6WUDqOnT8DVK71BLcBUIaUnG0H6VnmKd03XE+fXH41EkQRvMQFieFJ554q4UYxd2x8pQmjd/tErMS2ODnoasQWbTWqN5jA9/0qy1tthVcZZ2y361bQKqAAceg/Cup1rLQOS5zzM9nKVmj35GQ3tVoSWZCyEshbnA7c1fvLUXCLjqP5c1Xjs0LzxhO+4fpxXbQxUWrM5qtB7orzrEyDyrsjjjP0pES4VRtukbnuorQ0+xsLqBg8QEqDDAH2ok0G1kf5dwGeg+tdqaaucuq0Kcf2pQ2ZoiPdRRaapc214SYo2Uf3VAq2PDUZQ7WYHGc/hTB4TlJ4uCOcZx709A94mNxcapIu9DHAO3r0rQnulsYsv/AKzokQ/Gqsfh26jUBb7AxnGPpWnY6PDbMHkPmy56tz60jRR7jdKtpI1e7uCRK46HsODWPeyHULzhuSdsY9K2dZult7dY1OC/B9hxVPSrXcWuJExn7o9ODQEi6lq0dl5MHy8dR61maTZSpexvsaPYDvJ78U29v71b5wrCNEbCjH3ua3kmKWQmlX5gmSB9KBoh1e2mubXy4Gw2ckevXiqmjadcW0xkkzGhGPLJzk8c1T/4SOeSbKRAIWwAetbc96Lex+0yKR8obaBz2pFGVq2kyzXrXCZcEYCg4xgVqabbNaWaxSMWbJ6n36Vm2mutK8YkiARycEHJ71sXMjRwmSNdx4x+dAGBqPh+SSYvaMAH6hvoK09NsJbKxMEkzMSDg56dajstRle7+zvhgRww7cVDqk91FdAl9sIUkYHXrQBn3elS20gbzcyO/GDzVyC2827jgJykQy/u1Vba/muZGvJlGUGxB6nitnSrcxW5mk/1kvzH1FMncvnCoR0H/wCuuN1gnV9YW3ic7QcV02r3Ys9Onl7gcfrXL6DFeGZr2OJGLnjf9f8A69IdzYh8Owoi7nYkL/QUr6Hbq2Nzfn9alL6i6EHy19x9KDZXsjbmuip9vxoJauNGk24I+ZsDnr71JHp1tJ1Z+B6/SgabNxvu2b14+lQnTTzi4bNMFoWm0e19Xx/vfWo30e0zkliPTNRrpsjgDz2/zmnS6VJIBi4YdP6UihRp9oV27ePX8qjk0q1igMjyyKqgnkj3qM6Q6DaJ2LVnaqLlCunJL5jynn86ARb8NQtPNNeyDOTtQn610Q6VBZWy2lpHCoxgDP1qftSKMnxAxNmsKt8zsKxdYYQvbwRLnyfvH8a1dQnVtTGRkQoSfrzVO3g+1wXMrj5pslT6ZqkRJkdxIyXMN/bDIfAYD8K35NQggtllkfgjIHfpXJW2ofYoXtmTMoJUZHQetOF7BGCXVrmbHTHC0WJUjSvNQvL3m2Tyof7xrNmtrZTmeRpZDzgGmx6ml0+28ZolzwgXitywsbaRQYSCnr+VGwmmznUt3kbZb2hZj3qERXmlXyNLEQxPAxxXexwJGMBRx6D61V1a0W4tmbA3J8wNK5cYWMaXxG8LIksJDn71bFndR3cPmRnsMj0rLvbYXukw3JC+YB8x9uKr2Mv2PUI1B/dSruFITVjpQev+fWlGM8ikBz+PWj/P8qYhKOn+frSkdjSHj/P1oAM5opB1o9KAA/pRSHvSd6BC5GR60dqAKQnHFIYvakNLSA8nPTFAw3bVGew601cleRg+hoYBlKnkYwaO3FAhzZ7VYgPyDNVs8+1WI/8AVg0mVDcf/hQfSijvUmodc+tIM4GetLSUAKDSGjtQelAB0JoHXn/PWg/40DrQBlxf6pMf3R/KpKij5jj/AN0fyp/r2qQHZ5z2/wDr0DtSd+fX+tKOi0AL/n9KDyMfWg9D/ntS9z6//qoAO9KPrSf5/Wgev0pgL6Uvb/PpSdqD3oED/cb6GsUn5j9a2X6EVjNgk49auBz1ugdBxSHkZ70qj1p2QKs5xEBqdAG6imZpQw6k4oGiwqgY4p4FQhx1FO8zB9KRaJc+go5pm8HpTxzUlDh70ueaTNJmmMcOO1KDTc8etJQA7PWgtkkYpPWj3oEPHPYf5NGe4FIp4pQfXrTAQ8qK5uezSXUZVMuwewyTXRvkI2D2rnmu4oHZ5EDSZIyR0oLjuJZ3SWepqjyl0A25xjHNO164hnhARskHIP50+4XTbom4SQrJ3XI9az5rW3liLpIAw7ZoWjuaixtKqBopMcdCM9qZcGQIZHYk9q6ax022NrG+0Nlev4Vm6xBGkMy4xzlcVtGcXpYmUbK4/SLeJdoXa7kbjn61QntDHdtJA4gkH8Jqu0dxGI5rd2DYFSi81SQKGA9ietRysLk8l1qRCK0i4bgdeeKr3NvcOwO8Kq9G9+9SzxzLbCWcncXxn04q6ko+yCCVR6h+veptYd7mK00kZAkyxPdacbieSIqoYqO3pWqPLdgZ5EVB3Ip8t5atmK0VAMcuR14rRTt0FuVIbCXU41iA2onOe/NV5tGv7Yje37sEVo2d02nXAYDej9VrTup4LyJT5hQj+FunfrUczGc8LN2dURQ5PpV0WIs5xbwAGSQc5qzHKLc7t8RA/wCeQIJ4qK6uZJdSSZ42Ct93HU0asNi5Gki2/khAq5Bdi31qtqsqXEQiQ5Ea5J/Cop7uTGAvb+LrUSoZIz94E8EmqjDq2GpPbxFljRe571cktVhtXynb8uDUMYEMkO7gJj+dT6ldCa2fb1GOPwNErrYas0ZXmJDFH5Qyy880rMUlM20FXHTHQ5phjuGEAKbSfu8VYt7jyZvKukHHBP40N3JEjvoLSFSFZpemQeKv6OsxvGuCmFlOTx9KLiKzNq21RuxwfwrS0/iygwB93+tTJWAtA+ox/k1ieJ7M3emMVGXTkfpW1wM8f55prqJY2RgCCMc/QUQlytMHqeTAdq2PDmnPeX4JQmNOSaNZ0xbXUjFEwCMSTx05qexa7s0JtpBgnkgV6NXFc1OyIWjuddq96mn2JwQGxhV/KuLDGWbaWwXPJJ96ku3u7yT99Lux2pIbQbjvbNeXKLbOynWjCLtuy1rNxAtrHZQyAhBkkHqa54A7jtUn6Cts2cTZBGfc1NHBHFjCDNdlKq6Ssjjk7u7Kem3d1aW8kSR5EoxzSx2Jkw8rY9hVssoPSkLFj/SsZe87spVJR2Y2G2iRs7RmrKqFXgY9qiUEn2qTIBxQkkQ5OW7Fc4XNWtCZ1vShOA6k/pVVyNvtVnSyZbxAg+4vJpS2CO5044/Pv9aXnjn/ADzTFznLdz/hT8Z9fz+tQWIeQef88Vx16ok1aYsfkUnIz1Oa68ggHA5wf5CuRuF36vMo6Ek/rVxMquxYto2wZCfmIwOe1aOhDZdXPOORxmqQbAQDtx+lLp91s1GdR/EaqS0MaUtTXumDybiMgdB74p1nbEMZX5Y/oOKS1XzGy3P+TV8Yx0/zgVmdUVfUUZzx/nrSc7fw/pS9/wDPqazry+kU+VbqC+OSeg4pFl1+SMc8/wBaEGFzjH/6qwpIb0zB3vFXJzgN05oaCfBzfN07N7UyL6m27nzAu4AZ6n61Ku3b94H8fY1zLWjNgm+fd7kUqafKxyl+w/L3osHOdNkc4x19fpWF4kGHt5sZCHn9arNZ3aMdmoMfy9qS5stRmiMbXRkVvYetRKN1YuM7O5VkYgZ4xj+lMA+b8f60NZX0UYyu8L6/So2meNiJoyh9Bz3rzp0ZJnqU60ZIk529f84qQSA+vX+oqJHVlyhyMf0NS+X/ABD/ADyKxZtow3/Lxn9fQ0fe7Hr/AIUAgccZ/wDrGnZA/wA/SpFYniPyhfmA9PzqxGccZ4z/AIVWSQAjp/nNSLKnbj/IrKSZm0T4DDGOP/10gIBGAMD/AOtTS2eh/wA81H5nJ64x1/KosybE2d3uf/10DOR6f/qpodehbH+TQJQSdpyB3/KizEPyc+//AOulwNxwOR+vSq5m8yXYnGOp/E1ZGOMdPX8qNYgzNINrq8bDhJuD+Oa61IUXkKOv9RXM6omfszAYbzOP1rp4ciGPPPA/pXsYaTcVc4qiV7i4+TPt/SncZ/H+tJzt/D+lL1PPr/WuozEA+UfT+goJ2nJOAD1/OlH3fw/pWVr96ba0ZUxvc8frQBn3RbUr9Y1Hy9G9hxWxK0VpbmR+I0GOB9ao6LDHBbiWSVPMcZ6/StKcW1xC0UjoUPUbvrQTYp2moWd/dBTCA/8ACTznkVdu547eAvKflxjHrwar2VjZWkheFlLHod2cdKmvreG7iEcr4HUYOOxoKM+xTT7q4MiR7JFblT65NWr68tlP2eVC/ALADoOKdY2NtZMWhbcx6tnJ602802C5cyM5VmABIPbFMB1pp1pCRLEgORlfbrU013Akwhd8Fj+HUVJGiQxiNCcKMDn61nT6Qst6JWmbZuyRn6UgLkVrb2waSNQhYZJz7VU1q6SKzITDvIdqgc+vNS6ravd2YihfaRz168Vyoimhu5PNckRcAe9ApPQvabEZ51iHAi+8PfiuoVQIgPb+lZmiWvlwmZ/vyHLfpVjVdQTT7FpXOGxgD35oFHYxPE91593Fp6MACct+ZrWsjb2tpHF5igAfmeKxNAsRqLy392pO9sKc+/8A9etpdMtcD5WHHr9KAZKbu2C/NcJ/kU86hap/y2XrQtjbBMeWCPf8alNrAR/qUx/u+9BSK41S3/h3H6D6VXfVLdeNkmf932NaC28I5ESDHov0pksUQ5KLn6fWgTM86xGjf6uQf8A+tJ/bcYwAshJ7bD7Vd2r/AHe9ATHO3PFMhMqvrSLGXaJgMdSOnFUtAje+vptSlHBbCZqDxFemeRNPt1+Zjlq6LT7VbSzihXsBSZoix1/z9KjncJC7k8BSf0NSfyrI1y62xrbofmfk/TmgGZLlpZGPIa4fI+lbsMa28KKowqjGTWdpkAeQyN0ThPpUerXzfaYrOI8OfmI/lTM2UdUtxeXh+yR7SRhpKfaaE8Kh4ZG3Hruqe+1JLZRbW0QeVRzj8ai0rXZprn7NdJhicA4ximIo3ds1vdf6Um7PbtV6zdtJvIgspa2lGcelaetQK9kspAOO5/CsqTbJorhsExONrfnUmi0OtyCPY/8A16ZPhoWBHUdKxLfXMWkapbySSDjOOKmi1CZoy9wqx59fwpWG5WI7IqdMu4+yZGPwrMkA3WeOvAqSK6SGO8DMvzk7RnrUmnWk1xLHcSjCouFBpk3ub6ijnHJ/zikH8sf0oHIzQId04/z3pCOetB5Ippz+FACmk7Un40poEBpB19aDSEcUAL06Up5NNpf8aQABmm9PwpaSgCGHd5k5fcF3YXNTD3pCRuAP8R6UvegBe1WI/wDViquMVaj/ANWPWkyoDqM80A0Z4qTUXuKTOfyo6fhSGgA6ZBo60hJzRmgA7Clz3po4H6UuelAGbH/ql/3R/SnZ/wA/jTYv9Un+6P6UuB1/z1qQHikz0/z2pMevSl7cf54oAU8j/PpQOp+v9aKB/n86AHf4/wBaBSD6Z5pc/wCfwpgLx1o6fWkJOD+NKetAgP8AX+tYzferY4rIkYZbjmrgYVug2l3BeM03IC+9N+91rQ5h+8Z9KcDmo8Z7UoJHpSAmTinColfIp49c8UDJkwOpqVGzVfINTxYpFokpOMUtFSWFLTc4peDntTAXvSikHWlB4HFMQZBpPxoJxSdutACsc8H1rHYLHPcJtUsemVBxzWsRll9jWHqcptdUlkVcrj5vzotfY0g7Fi3sozA0rqqxk88AZ+lV2dfJn226KiJxwM02LW7drMwThlI5XAqv5txduscERG4Yz6ik01uaGzpOrwLaCO4cRMAcZ71T1i5hkkfbKGXBxz1rPt9JlnlcSSbGTqKsTaP5CsXul4HAIpx0YmzY0uKG6to9y5OMfzq+unwLhtg6f0rn9A1J4kaNo92DgHpW0NTQoN0Z6eo9KV2W7GT4i+bbB0XPFV7C1HkFlkZSp5/Opddfz5I5IQQwOSDU2hY80pIAdx6fjVp6aiSTZHJb+Ym13LqeoI9qQWtvFCxVMcV0ht4SB+7H+QaztVSNEIC44/oKamLlRlNCrSQljlew6VpQW0zKuzbj3H1rLuJCkUDg42t/WtT7RMI08vgY5H50NXBDF0qeRyJWUDHBA9qL2DyruDL52/41Ixv3QtuIHXn6VRnk8u+Vrhy/rjnHNJbjZejtkkjSWQcHqfzo1Ew29khiKfeByfpVSXUVe38uHnpxjp1qEWc19LCpJK53HHTFJrW4X6BNfiRuWQD1xV2wtPtUm5jiP378Ul7pNs7mCAbZB3PI61nR3FyNqyZjK8Ajii7ehOxv3UReWPlI4Yzn3J4rN1VEnaaboWXag981EzXEpx5vQHr0p8kDGePzXzuHTsKrlaaC9ysYZFhY5yAAP0robBl+xwIHUkLyM+9ZELkWMsMvy5xzUcv2OG1V4rpvOUfdzSluPodKoyQP896UDA75/wDrCqOlXDT2SO5Bb1/OrYkHPP8AnAqSTn9esZZbrz0ClQORn3rJhjXcSMpjqBzWxrly0lyIY2wF+/8AnVA4EIC4zVpEshwpdsUo46UBQpJPWlPXiqIaDJ6U8NjrzTA2O1HWmArbT2pEUbuTTtvemsMZNAiQ4XpUchAGc4pwBZNzHAqHaZGD4+UdBSAlZgsWTyTxj3re0SyMFtvfh3GT+Rrnp0JKAN8wYYA7812FqM28e/IIXn8jUyKiT5wAP89qcDkf596Zg4Of89KUY6Z68fqaksM/Kfp/SuSvR5OvyDPDDPH1rrARt/D+lcvqZX+3yD6Y/WrgZVvhHqflH9PpS6PD5usTHsKOwx6f0qfRTjVZR6//AFqqWxhR1kdBFCsfQf55p5Ax/n2oHX/PqaTtnof/AK1ZHcNnfZC7egJ/U1yt1cTG1Xyc7peWYda6e7QvbSIOpBA/OuesLqKO2aGRR50eRgiqiZ1HZGO1vcF8uJSf94+tHlXJGQJAPrWs7ebJk8A9h9aQfKo/z61rY4udmSLa5JLEyYpCtzHjPm49RW0rggA/56UNtwMkY/8A10WDmZj+acZMsin3NSw3sqn5LokjsTWiRCy8RqfwqF7OGQ9Av0HvUuI1JjodVuYlzLHvU9157Vpw3drqIIIyR1VuCOayfsG2M+TK2cdCeKrsWt5Q6/JIh+fHG4ZqZI3hNplvVbBbPFzbfc7r+FQGcrH5i8j/APVWsWW8smAfh16e+K52Od4HeGSNmAJ4ArirUb6o9OhiOki7G/mIGHP+TTs9P8+lZn2loXzDGwXuCPrViPUUP342H4fSuSVGS2OtVYsu5PHX/OaTceo/zwKgN7ETkI//AHyfek+0SeXvEJKev4VPspdh+1iWQ7ZAz/nJqNrkKD3bt+Qqm17O7M0aEDOCKljR1jLmE528ktT9nbch1U9ieIvcMELHaOv61LPcpDGI1b5sf0FZ/nzsrJDH5Y7k/U1B9muCQWbcT/hT9mr6sV29jRN/5I2xRlmPU/nWhp8rzR5YHd3H4Cs2K3KoNxIOen4mtCylMcbgD5scfkKymo2shO9h4c3Osw24U7IvmP610/T6f/qrkrXUxaNJmMG7ZsZPcc1cOuXysN9pGV9QT7V6eHilBWOGpJX1Oh/h/Cj+L8f6isH/AISIgfPb9u3404+JEzxCevf6it7EcyNv+H8P6Vk6vo/9oXAfzGXtx9ag/wCEmiAwYGHHr7U8+IDjeLNyueu73oE5IoHwzNxi5fGBxn2FJ/wjFxkg3Tfn9avjxDuQYs5M4/ve1IfEDq3z2bjPv7mgV0Ux4dukPyXTf5xTZNA1Bz/x9t0/xq4deuXOEtT26j6UjazqGRi1Uj3B96BadytDoV9EflvWB+nv9aWTR9UPS7Yj6Y7VY/tu/wCM2gz7Z9RUkesXUnW0x+J9KB2Rni01hZCglOB3/E0r2+t/d8wnP/1q1W1S63cWYPP973NKL+9bGLMfg30oGY0aa6p6MMdz9KitoNQudT23UZCg5JA6nNbh1O8X71mT1zg/WgancZ4sH3ZGefegVkXLZZA3IwuP6CsTxTaXl48aQqWjXnHvzWg2p3KjH2GT14+gqF9bmydunyj6/jQUjMhvtUtbVYUtMKDjoakju9amG4Q4XH9Kvf23Opy1jIBnuPpUia/GVxJbTIcdCtITRVUa63K/Lz6j3qQLrwPEqfp7Va/t603fdmHP933NKNes+/mA4/uH2oKRSf8A4SDbgMuPoPSoXg16QfMwz9PrWn/b1jg5Zx6ZQ09dasSxxKf++TQBhm210AYPH0+lIbHW3G7zMH2OK6FNSsyoPm8e/wCFSC+tyM+cuMev1oFZGBpOhTxagLq6cMfr1rpuO3+elQfa7dTzMo/H3oS7t2GEmTPsfpQUOuZ1t7d5HOAATj14rnS7XTliP3sp4/2V71PrF35l2lvyUA3D3NSWsG0M3V37d15pkSYSXCwQ+XBy6Dkjt0rImt3igS8Y7mD5NabpGn7lSNzn5yfSkubm1it2tjiUkYwvJ70GZm7RBfpdypvjcc+1JGq3eqCaGPauetN03UGjeWJ4WlhHYjpzWwmrWMcKk/IOuCPpQMfq0mNNZSeTisGS7jWwMCZeSRgcD0Gah1XWBfXQVCTCvAGMUtoEV/Myo9M9qB3NO1urkW6rb2u0gdT+FU78v5XmXE5kc9FTgCh7s4Cs+5fY4qOVt6AdV9cdKARfsbRNQWFjDsWI5JI+8a6EYCjjgDpUFhGkdrGF7ip+1SMMcUY5pT3/AM+tHemAg6UE5GKPSk6mgBKM0opOv+fpQAHkUnH40v8ASkwM0CAnijmijHH4UgFNMcEp8pwelKelMCfMGJOfTPFAC45DE80p5/KilNACA4NWk+4KqlsEc9TirMf3B9KTLgONFJ60uak0A0ho60gPH4UAGelFJ2/Cl70AGaVSDj603vn3zSjjFAGbEf3SfQU4dqbF/q1/3RThx0qQF7f59KU9z1pvT/PtS9SRQA72/wA9aBSZ9/8AOaUdhTAKXPH+fSk/z+lKTQAd/wAf8KXOaOrep/8Ar0g4oAAfWsiTAZvrWv0xWPKCHbvzVwOet0GZ60AZNKQe1PUcelWc1hMYp4QdzSqBjmlIAoGNwM4xTwOwoGKcODQMVV57Gp1HFQqTuqZRxzSKQ7PNGcUlFIsXOe1KOtJj86dzQAUCige1AhM0h9KCeSaTGeaYhw4dQT3rG1WaOHUJUkXiVcfrWsUBdD71n+INNe7kWSM4dex79aadmaw1Rl3elD7J9ojJK1LpWpHT4h9pjYgjhsdq1IV3aMq8DAII9xms21tlvMxv2XpWnNzL3jS3YnfWrCW43pGwPc460QGPVb0u5GP4VJ61H/wj3lBm7dsVlzJcWpVYG5bkY6ihxi/hJ16m0bWJtwmt3EmflKDgipG0+O3i3tJyRwmfasKK41JcAzOq+pJq0J2h2NOxk9zUunJDui2dMeVZN0u0gcnrj2qrbLPDcZMhhdehxnNaSXavbGMbZIz/ABIct171UnuY/J2STMxHCrUpWC5pwatLHGFni3f7W7rxUOoXBvUBx5aqOvr0rOuporaCBSq7364Oa1LG9tyhgkxtYZGPTilZp3Hcqz2sktuCWUoB2HPWq1rcXUZVSevQGtN4rFGLKx2+n41naldgSwtbpjyxj86rUnYvztfPAsnIB4IHpiooooDMQqyu56k+uaamuXMabHtC3GOtMXUr6eUeRbrAD3x70KLYyozNps7b0J3jDADgVdsb8FWjglKR47nkUjW8iWxMp3yORktzTJLWzVyu7Yx67afJcVzZikigGVbzZn/iJ96oTBJQtuCCx+ZiOg60qWgFpvjkYr7n3qgGkW9Kx4A255+lOMOorliOZWmcFsAHBpmrXfkywupDhOoX61b0W0intpXmUHe2RkfSrU2iW8uQPkJyOB71nOp7xqkrHPy3015CESPavc1DLsRkW3fcejZFbf8AYMkePKuDtx3HtVaTQrpJCyMDnnBP0o50ybDLAGS6EdvIwUD58GtzT5D5bKeSvFYumSPpk8hmhBJPLA1v2jQyQG4iBww549qpszscvO7Nqt0pJyXzT9vILHGKdqqiPUkm6CTOfzqKQnbVIkedpJNIyYPHNMwQowaepbvTECrkHI/GnKvzD60NIqL8x60guISfv0xEuBjmo8ZDHrgZwKikuoug5qIXskr+VbpgHgsaVyhIX+0SN5zbFTqtPedypMMZ2AcE09Yoo5DGR5srfex9avDTLmaNVY7IuPlFTcLEWhWjXUn2i4ydp4HbrXUqvAxwMf41DbQJDGERcBf8RU44GP8APekNDv8AP8qUenP4fU00kn8v8KUHn8f60DDB2g57f0rmdciMerwz9A3HT3rpOeOM8f0rG8SRH7Mk2OUb/CnEzqK6Kx4UcZz/AIU/SG2a3tP8SGo7chkU8EEf0qG6kNrcx3SchODirlsc9JqMtTse/I/L6mm9v8+lc1/bdyzB1GU3bgfbPSrg1liG24OVGPrjmsTvubeMH8f61y2u232O6W8jX5G4fHuK1jqxLriMnd0/OpQxvEKS25CEdSPY1S0FJcysYHmwyW4ltn3uDkqetPiu4ZBtf5Gx0P40ah4fkhkaawYg9Sv5f41mPcNE22+tmVh3ArRSOWVK2xr7EZjtYH6fhQ8YOADx/wDrrMjksn5S5aM+hNT/AGZDgpqB59D7mq5jL2bLaxYXA4OKYY239cjP9ar/AGW5Q/Jd7gRxz7Uoh1IEkSBuf60XDkaLSBlXHb0qnqqMpSRVyu7DfSp7cXK8z5P/AOqpZD52VYcHjGPcUAULO7Nt8ud0R5B9KvreWRO48seSfyrOfTcN+5cKPQ0q6ey9JFz9KlpFqTL5ubMt9zj3/Gnh9OKqdo/ziqcdhdHgbCM9xUn9mspBlK89cfhUuKNFNli4vrBF2xKWI/ujPrVP+0YUkCGIhD6in/2XEZCY3ZQeuPxq1BpdsoMjuzqOpc+wqeVFc7KGoxRxL58JLbvvDH1qGHbPGAYyox1zV7WLyE2phtk3LuwWA4HJqhcSG3s4whJB7/hXHWWuh10dVqH2iWMnKB1B47d6X7arKMoRx/Sowv2kBjIQxOOOe9TmKWKJdrhhj09q52l1O+LaVhIZvOkCoxJz/WtADyYd7nHH9Kitoth3uADu7fWpJirW25gWA6flWEtZWQ5SditeNFdSqLcFpw2SR6c1ILe5ySfPyR2/CptNtHubw3ITy1GF+vNb6I2emAB/hXqUY2ieXU1Zy4t7rOP3o+v4037FfFhncRnuPpXXCNieeD+velMZPX/PSt7mXKzjm0/UWJ8rj6ilS11VGKsePX8a65rdjnnH+TQICT/n1FFxcjOLYXsZyzEf8BpofUGfg5Ge612rWwbBKqRjpilFuobAVevYe9Fw5GcWG1IciM/l9Klju9YR8i2Zh/u59a7IRAJ0B4/oKPLGTkY//WaLlchy66lqoI/0E/8AfH0p7atqY4+wnp/dPpXRvGTj/PpTQhx0/H8DQOxgjUtSPJsefcH1pyapfpjNkCPx9K3Qm08/l+NKEbHXn2+lAGP/AGpcDn7AO4xk+9MGqag7YisBn6+4rdKEnv8A5JphjbPAz/kUXAw/7T1Xac2J6dj2xSSaxfgjdYMCD6+9bYRsH6f0p2wlz8o6/wBaB6nPjWL/AGhmt8D/AHfpSNrEzRndbr+K10Ai3AZVfpj6VHLYo5I2L+WfWkGpgnVGYg/Z4+v933pv22aRv+PeID6Y9K2/7NiZuV5z2pf7Li28Eg47UBqYjXLMCr2cZ/D60xSzvhLONQT61sS6TGCXeWQAd8/Wq0sFjDgSXWwn3HtQIot5ysFa0hOe/mVDOxUHMC/hJVprWwJB+3k/iPSpEi00A7pI2J7lvrQK5Qjv41T57XJ/3jSXN8stsVt7YpKR13e1a0cdgTtjaP8AP6UT2UA/5ZdR1FAc7Oasyqyg3MjCTpknpVm/S5tl862ujKjn+HNXZ9GEg/d5AzyMVFDA2n30St/qHIHPPNAXuV7OLzlDz3JVieVB5rVhFtaRSSW8RkkA++3brTre1ig1d4ioKOARkdMir2pRqumzrEoBPp9aCrGHo7yrZXV0g+dyBg/UVYtLKO6uJI7mJSVqXTIgvh1TjDM3J9eauafAVvLpjkkHH6UhtDU0WwTcBbpz/wDXqtNodqcnZitnad3IqKYHYc+n+FMh7GNb6Parliu4gZ4+lVNSkC6OygY/ekCtVyyQSFDjA7/jWLq5xpUC45eRiTTYos6DSGLWMJPPH+FXu3rVLSwq2UQHQAfyFXsVCLA+nvSe/wDntQe3+e9GcjNMBKTBz7UrcUHrzQAUnSlzRQAneg4PvRSY54oAB+tJk0tB+tIBMcUgNLwaTb6dKBBSUevalAoATHQ46GrS/dH0qqenvVoH5QKllwFNHQ0Gk75pGgdDSeoHYUv1pOhPY8UALSdKKKAA0Z+YdqQ/doxkj6UAZ0f+rT6D+VOHbt/+qmIf3aDttH8qf/n9KkBaUdT/AJ702lB5/wAfrQIXPT/Pel4AH0pPx/zzR29KYCk9fX/61KT1pvfH+e1OoAUf5/OgHNIBSjp6+/4UAIRxn2/pWbKp8xj15NaZ6VSk++3fk/zqomNXYgGAORS+9K2OlNUY96swsL6cUoXPWjOBx6UpJPU0wA8GlAY9KaBuNTLgCkAo4pwb1ptKOaRQ+lpgpw4oGLuwaUNk+lJ1oA9KBjvy/OkOe1GDijkdaYhpY85HFLu9qOtIR6UCI5wzR5jJDdax57q4luET7zR/Mc1qXlyLSEPt3cgAetU4Jvs94bi5i2LKuB04oNYCaXeRPbzxSMFI6A020MVvqSfvVO8diKjKaVPNI8khjI5AB6/pUV1AtyFksI2/dn755zS12NbnVylQhzj5jx+dcpqkTpPCei85/OrCXt0Igrbiw45zVK8kuZMNKuFUjg9TThdMHY27XTxLbIzAcr1x7VU1SzWKJdqg4Jz+lWbTWraO2RGb7oxx16VBqeoQzwyFWJzyM4q7yuGhmNanzmELsMnopq1a6SAfMl+971a0dFe5BYZA9vetqcqLdsAA44H506k7aCSTOK1CMyXsaJzjP8qRLSTcfKkK1dgj36h5jHjn+VSrhbzGMANyR9a2U/dJ5U2VYorlm2NI30pbuNo0jj2kFjXURWUGA7AZ65/E1l6z5UhhEX7yROy/QVmqyXQbgiPBhk2uo/wqbz40OI13MT2+tA0y5uZRLM4VDztzyOla1tbRW+NiAHjnv1NY1Kl9i46Gatpc3oUt8kfH8qvxaXbRDOws2OS3PpVrG4cjsP5Gl6Z/z6VipMDIVWguJLQ/clPyn3zWZIj291iTBZhhfyrev7ZrhdyHEqnKn3zWPCBeavCzcsowwP0rRSdhWNvT4PIskQjBxz+lWgMMMep/maAwAJzj/IpAQDnjr2x6mshigcDgdP6UHhu3+cUgOQMY4H9KcTz2/wA4oQGVrBjhtyNnzSHHGPU0/Tbq2aNbeMkOBnB4zxVe4vof7RYsnmCMdPfNQWcwu9WL+X5XljgDvxW62IE8RwxrGMn96xyg/GspdwiRHbLY5q9eN51/OzncY2woPaqjLhs4ycdatGbFyc7cc1Iq00ZbA71YSMjvx/8AXqiSCVPl+bpVRDFvwkeWzV+XlcHpUSDy1OxQDzigZTZJJJSoG0VYgtnYkFtgHQetFm6uu1j+871oRxhFLdSAetIZFFb/AGK6jlj5Zzgg810kYzEM+nI/CsnTYIrgmZmyQ2NuOnNbA+4APT+hqQHY5/Pt9KXGMc4/yaTpn/PpS55Hpn/GgAz1+nX8BS9/x/rSD7uc9v6Uvfr3/rQMTPyj6f0qrqMP2izlTHUH+Yq1ngf57GhlGemf8igTVzkNNnJiaLoVJ/rVxgJAUPOevp2purac9pP9rtlyv8SAVFbXUMi4HDHqDWiaZxzg07lQvLp7lQpkgY521ds7jTZAAxZWPUEe1SCISKcjPP8AWq8lhG4+4M+o+lNxRSqu1mbMf2f/AJYuhGeOenNOkuljX5pVH0Psa58WATO2R1Ht9aabGKRctIx46/nS5A9qjoluGf5g4I+v0qCaCOf7yhvfv3rFEDwgiG4ce2Kcslxkbrpse46UcrBVE+pbl0a1f7q4b0FN/wCEfVyAJHQHjr71RMkglO26JHrj6U/7Zd/89+O350crH7SPcpzW01tcmKWZ1A6HPFWIzMuNmoDr0yahu7q8nK7trbfaq4abdkxr+VJxaK5o9zRMt2MYvI2+rUhvLpT8zRsc+tVkmKr/AKlSfpTHklY8Qpz7Ue8F4Fk3VySW/d/g1PjvrlzgKgPuwrOLTbuIVI+lDx3EnAiA+lLUr3O5sm8v1TmVE+hB9aqPeXu3CzbmJ6bapJb3KkZTP41Mi3YPylU+pqrMhyiupoLb6jJGpMoXJ5AFB027JBNw2PTJxUH2i8j4Evfnij7ZfAffz6cU+W5CqJGrILlbRoUt0OeOF68mseeO+kiEJtyFHcD2qY3OpMBhs8+gp0YuhIrySZHpj2rGVG71N4Yiy0KcUYkkSKN3WQnBB+tSkXKSGFW3BepP0qSzi/0sOv3i39anQErcyDrkfyrN0YnZGtKwxNQdY9ghBcNwR65rYtrW6uIFDIsasMs2e2K51pljmjkU/KrAkfjW3f600sKQ2rKgZOXJ9sYqVRincbqyaNxJ7W12wh1Xnpn3NWkZWUbGB47H2FcNLHcqrExJKexz71DZXVzG+2GZo5B94ZxW1uxjc9C53Y/z3pvQD6f4Vy9v4kntsC7j3jOA3rzXSQTCeCOQfxrnH4CkMmPU/X/Gg4z/AJ9qiluI4VZ5WCgHufrWTJq8ty5Fig2Dq5/CgLm30P8An3ox8w/z3rl7rWLnTruMTSLIHxkAVrW2ptNfJEE/duu7IH0oHc0e2Pb+lO6H/PrSfw/59KO/4/1oAQdPwH9KAPb/ADzQPu/h/QUD0/z1NACgk/X/APVSDp+H9KB09P8AIpP04/xoAf8AxHj/ADmkGB/n6UZ5oHTP+elACcZ6/wCeaBweB3/wpOh/z70dx/n0oAO34Ujsqn5u/TP40vb8P8aaVUuCeSD/AFoAcOv+fag49O1AP+fyoPXP+e9AGdrrFbFmzjDc1l6nJEkMJEPmZQZP4CtPXwP7MlJ+v6isfVHP2CFgNyhR7dhTREjM8y2BybaTP6U1nj/hhbHuKqvOf4VyadDIc/OetMzNH7JD5EU8crBiwBX8q6xIQ0K9+P8AGuTijZwgU5QuBXZRDbGiHsO31qTSMbkPlDGMYz6fX/69Zeuxg20Tjgo3+FbEh29P89KytZLfZFX/AGhTC1hxCtqlv6lBn8qtXoKwSk/dxj+X+NR28YbUN5GdqL/KotcvY4rNxvG4kDH5Ui2RwgJokAHGW/qau2HEt0T0LVSZl/si1wf4h/Wrdgxk+0/9dP8ACkMslwW68/8A6qjkAZDj0pvlspyec/8A1qGzsOP88GqMmZ97H5dhMc/5zWJrgxpdpt9Sf5Vu6txp8vvj+dZd+YktLMzDKYOaGEUaujEtpsLde1aPP61ydtfGwkQQS77dj09M11MLh0Vx0IzSGP60najtx1oHT8f8aADjFB5NGKKAEpeuaTtRn+dAAfWkHQ9qCaTPFACk8Un1paQ9aQCUE9vXijt70GgQd6bS0negA7Va6dsdqq9TirXepZcRR0/GkpKM8UjQU9KCeaT/ABoNAB/iaAeTSHr+FGaAF7H2o69+9IOTj6UA8jPrQBnR/wCrTj+Efyp+OvFRp/q1P+yP5Cn561Ihf1//AF0vQ03v+P8AWl9P5fnQAo9f89KDzSD9P/rUvYj+lMB1L9eP/wBdJ3/H+tIOx78fzoAcDxmjPOKaOnX0pSeKAA9Dx0qnJkTMMcZP86tt+tVJD+8bnvVRMqmxH/FQAB7/AI0uQOvH1ppPpVnOKT6UfjTcnpS7qBEgYDGacCKiAzTqYyQH0pwFRKOKk+tIpDx0paQcmlFIYUopOlLQMcTSGkpaYBijNNxR+tAiO7gWaAhzx2PpWDdSzO8UBdX2nHWtTWXdbT5CQMjpWWkKq8ciwsMHljVIuIt3Z+Su/wAsbvTPFMttUEDSbFJRhgoB92tXVihSIqPfNV9KtY5XncICQRTesbmttSpBqc4kCwxBkznleamklm1RlBURheM+tacsEdvFuK447VgxTXFvcs1su5U5596Vrq6F6kxtRHucp5kacEoKjLRy+aVgYgD5R+NStqiiQkQMjH7y4JBqWDVYZGKGMQFzjpnvSvJaj0ILPU1gzsYKwPQnFWpteDwhH8sH1B9qa8elFyWznjkCozFpaRM+CzLzjPtQ6kXuNRZWilaRZ3iXJQZzTo7gvKPLDM7GtKxW0uF35EanjaMfrWnBb2kTAwIoI4yDz1pe2tog5dTOtbS+umAuJSIxxtzWtDaxwKPLUdO/PapVznuP8mjcMHPXH9BWLdyh4+8cDB6U9eWB9/6mm8enf+opryJGA0jKo46/U0hD+MdO39KSR1jBLkAD/wCtWdNqqBSsIy3r+FUpLsElp28z2zinYDTa5klcLbJnJ+8Rx1rKs8pcXBTb5/GD+FPg1dyyLFENoOPvCoraYPqUhZMNgZGfahqw0WDdXq53KrD2FSRX+CPMjkGTxge9WsKVP4/0p4QHAYAjPce5qChY5k8tDuABHfjtRPcIsEsiODsB6c+lQTNCsYMmFAH9KzhbvcF47fKxP1J/CmhMZZTomZZWXMjZzmrOkyRyajOyAn5Rg9ulNGhQMqoZG4qeO0FkmRN5S9Cc9eK3U00ZcutzP12A2119pj6E4YepzVQfMFcjGR0qS7na8vjGJC8Sng+pzT5E2hRnGa0RDFhixkk0+QkLxQgI6HtUUlxHG2GZfpn3qiRg3YyaZNcLbjGcOegpWnTHy8kjgVUkiSRXedwZP4cdqQyzawuZTMwwTyAKtm5SKPB5YjG3v0qnbid1SMttTuTUkksUSN5aGSQDls9KQF7RGYX0vBUEZx+Nb+flGfTv9DWZokOLcTN/rH5J9uK01zxx2/xpAOzknr/nFGTuH1/xppxzn/PSnfxdO/8AWgBATj8P6U7v68/1poPy/h/SlJyfx7fUUDD0x+n0NLjn0+v4Udx/n1pG/wA/pQAYBPIyO+fqawtT0NZ2822OyT24HSt4feHXr/Wkx8vpx/SgTV9zkWGoaf8A62IyLnrj3oTWYwcSKU9c/SutKhu3fv8AWq8+n20y4khT8vY1XMZeyRzVzqEDwkRSjJPrVWGYBT84H1rpX0Kywfkzk/4U1NAsg3zKevr7mq5yHh0zDVkJL7xgf/WqKTdcNtRgO3FdKNEswrDYwH19hWfqWhm2QSWe8gHle557Uc4LDpGcLNYgdxBP1p/lqR97v/Wm/wCiMCJ2mjYdmI9KX7PYPyl2w56ZpqZnOjcaY8DPbH9KTCk/U0n2SFsbbwge5pTp0OSReAn1yPaq5zL2PmBhz2FKIeT/AJ9KjFm68Jdrj/ep4sJGX/j7GTzwfpRzD9j5jxEOxqSOMDv2/wAKYNFlK5+1j8//AK9Rf2VL3uRjHXNHOhqgyYkBmG/OD/jTokExxyDVefSlhRi11ubsBVeytrqZHlRyAvXJpc6LWHbNj7CDkHqPT601oY1TkYx6/Sn6bpt5cxiZptq5PfrzWfqEZivTCJ8lRkgnjpU85f1WxbMsSjlwP/11WF9Gk2EHmEdfyqG3YTSESLH16np1p09xZWsL+QMytwcc460nO5ccOok1l5rM8hGMngfjVizGbaRCck5z+RqK0uUNsNrDcOee/SplZShl3KjYyRn61B1Io+SkchjeJnw2RVuO1aYBWjVEI4GOelSRXcL7pHYcHn8xVOfWlXiJSO2cUAXLCXyzLE5BCHqfrWRcSI91KyAc4waXzNyud5Yv1A471FFGS4RRvY+lBnJ3JrwvMVBYiNGAHpXY6XcQxWkaNcR7gvTd7VzmkWHn3rxXhwkR6VZv5LOVmgskUsq5LDtx/wDWpDjoamvWr3EZMOS3t361iQS3ttbMsduQR1JrW0bVYhaLFcP+8RtpzV5r6B0KqjNkdh7UXG431ObtbNb3zXmJecjI9utbHhgbbdlf76nqfTIrHkMtrqJ8pSOo596u6HJJBdSiYgZOOvrTJjozqO3p/wDqozz+P9abxt7H/JpQe/8AntUmoDp7/wD1qXqen+c00Hj/AA+lOHH+fegBAefQ/wD1hR2P+fWjt/n0FKf8/rQAfxfj/hTegznt/SnDr+X9KaT8vvj+hpDFHX15/rRx/n8KMck+/wDWkyOOe1MQ7/D/ABpO/wBT/Wg9/wDPrQCOP8+lACds/wCelKc9O+e/403+H8P6U7v+P9aBlPVYxLYSjtj/AArmJoTNYo7MdnIwenFdXeH/AEST/d/wrlILq1FqsdwzDaTwKaM5ozjsj4AwfWldgSMRqw+uKsXbW8vERVRnqetR29taB/NuLjIHRQaZnsadhHiCE7duZBnv2NdWD/n8a5OO7SQpDaxsyg5GBx3rqYSfKQtw2Bn9Kk2jsDpkDpge1Y+rkNJBCDjJJP4VqzzxwQs7nAA/PisGUtcSec2dz52L6etAMsWM8kzOIhy2Bn6YrNktY7q+khu3KlR8hPQ8Uula3b2UkkUwO3PD4rYmWw1OHdvXpwwOD3oAx52vbS1Fu0ZkWNgUZRn1q3ourQJHJ9pPluz7sH8KYbC8gkxaXCsuej/NUTQX4PzwQPnnJjFKwXN3+0LORf8AXx9OPmpsl3ar0uI8exHrWAbSfJ32o/4Cv1pwspd3Ftk57jimJlq/v7SaAxks+fQcdqrkxm1CzHzCRtjQc4pf7MnmjAZVjH+zWhBaW1mAzlQf7z/jTYkZFzpS2sUDgfPnkds5rUsb8OfIkG2QcKPWop7qK6u44kcFEO7J7nNP1e2BjF1HxLHySO/FIZpg9aXvVayn8+3STHJHP1qwTQIX0pM0hPSg96ACjtQOtJ6UDDrmlApKMmkIXPNIaSj2oADSGlPNJnigApKKKAFX71We9VlPzD61OTipZcQz/Kl9aQ/0ozzSLF5pB90Ud6T1oAX0+lHcfhSH7poNAB3zQDzSen40o+8M8igDOj/1a/7o/kKd/n9abGf3adjgf0p3f/PrUiFB/wA/jSjp/n0poNLk/h/9agB3+f0o9RikI4PFHf1//XTAcMDGP880DP0oHQd+n86T/wCtQADp7f8A1qX/ADxScYxS0AB549f8apyECRvrVzvjPf8ArWfNnzWOe9VEyqbCOwwKYSR9aDQea0OYOvalXnFAGaeoxQAo6CnUgAp2R680DAdKegpu7FSDpSGhQcUuaQUZpFC4pRRmlzQMXFJRnml7UAJmgUmaKYipqsfmWTY4I56VlWVy92htmYJ8pwT61rajJstHGMk8CsSO0+zlTIwZmHAB6VXQuG4XbX8MLRzKCF4U8c1f8OSSiZhKMCTnFJBp9xe5Wa4Yov5UC5isL1UAI8sYqb6WNeppatny1C81Q0+0M1xMOnA4xVua5Se18xmGQMgd+lQ6bJ/prnBK7eeKcZe6DWpP9hRfvrj3xVC/sIixkjwsi8gge9bbyxupCnOeP1rNuVEfmAcgDr+NOLbB6GeGe3VTcICrAYYDNSLDDKBswQe+far90FayjBwRgcVVbTSkHnQSYYDJU9KwnTe6NIyIZLKND8o5+tR+W6n5WYc+p9ael02R567QTgHsauAxNycE5/rWLujRWZVSS4VRslx9alQ3XXzh07j2pzxp/Dx7fhQI8KOeef5ClzMLIkTVJY0aFv8AWg8N+NVzdoRul3zMD0B4pZoDJhwcsvT86z8mRjsOHU8jFbRaZk1YlmvGZHzCQuOAPpSpd2kkcfmRSk46dutEtyxiEawMWPG78KYshgzHsG4HjjOK1iiZMlZ4GAjtrZlVurEdKSOQR3m7y2JUYAA9u9Ptre4mG7DFc8heKjheWLfB5fmOeh6kcVU+W2hKuaUd428PImxG4zjirEt6C4S3/eOe/brVW00y4mQLdS7l/ug59K1Le2ihUCMAAf8A1653Y0RTSxMgElw2XxnGfar6KEIVQAOnBx3FQT3sMIxnc+OAD7VVWO+v5B537mEHtyTyOtAya61KKBikP7yXP3R9ay28+5897oMTGBtUcdquaZaKuoT4X7pxz9aqSyyRX80iBSoHIJ9quMSWyrBc2ojAVtpH3qU3CygbVJVec1Vmk3TvP9nXEjcAHgVat1dsqzL6YFboyY8M235OfrVC5iHmklCxB7VorgOVz0omDo25EGW65+tMkzxG7xgxps927Ux4ljniEbbpf4jVwo7r85464WoRbSRuLkDofu/5+tICx5DyE+Y5x6U9YRDZuo9M/pUsbI6goM561JKg+zSY/uGmBrabxZRbfTn9Ktr2/D+tZuiybrJB3Bx/KtJTkDp2/rUgHQYz2/oKd/H+P9aaTxx/ngUv8X4/1oABwv4f0pc8j6/1FID8v4f0pFzk8fifqKBju49f/wBdI2fTHH9BTj16d/8AGm9B+H9BQAoBDdyc/wBaT+ED2/pTgfm645/rTM8fh/SgB44Of89RSnp2/wA5pM9Pr/UUp7f59aBiMQP8fypR97n8vxNIRn/PsKBgP+P9TSELn5Tkdv6Usg4JweD/AFqKSaGBCZXVePX2qpLrNsrEKsjDPUD3oKOdeOHULqX7RIIQjeh54pbywtbeSN7OVZCeNpGc0PKRK6ojbJGzlhjFPuYfsjQuW3EHfgdQOKpES2IHtrng+QuOvSo2ikXg2+D9K0Evo5V37mXHr261MhV+VYfifpVGDMhomQ/Pbtj2FHl8A+VIox6VsuxI9/8A9dVgjtzz/kUyeYogM5O0TAd/l96cIlVgH8wkjOCMdq0xmK0kDttbPHPvWegnnjjk3NuYY4qGbQVx08bwPHJDEACeMtyeaYDqSHYEURk7ioI54qO7t7mN8CZ3KtQv2jOS827/AHaBttG1BrNxboI3tOnTB96yNSxc3ZuI4WV26gnPag+c2d8kn1205QSBmSQe+z60WFzSIYrDLb5Ukx/smrtpDZRGQvbSHcuBu+hpisy9J2/FacJXHIkz7lfrSsHPIp/u0JU278HIKj3o/csuGSbnsRVr7RKzAIVPr8tL3JeVQcf3TTsVzsqyLFsKQ2zj/aIqKd1+zqLeFht++SK0BI4yBOmM45B9RUUsUzwFVuYhu7Z+tAczM1XWUgZ2Jnkjk1pWjvDGyWcCoWHMjH2PrVKK1e3kABjYk8tmry2yOuZ7g7R/CvPrSJ1I0iVJWe4umZ3OWCZ559qtxBo4y9tblQF+8T14qzbpFHxaW7Pz/GPpTntdRmiZRGqIR2PsaYtWVdEkiF1JNdbAGY5+XpzXQR3tgEG141GMcD2rEtoLy2Gz7Irc9c+9XC94YQq2aDj09qlmsWZ2uX8K3u6JgwLZyPrVeK8eacsFVQ2CSe1Xbq0uZ8lrIAg9h71CltIsZVrOTpnj6UxPc6W2vLY26KbiMtjn5vrUv2u3HHnR5/3vpXKC2KsH+xzYHoPrVgXFhbkNLZyA/wC0BjtSLTOiN5bAH96vT+hpPt9sD/rV/wAkVix32kTD/UBTnv8AjVgPpeQ4gJ+gz6UDuXjqdqFyZO3ofSnw6jazPsSYZ9wR3qn9stljxHA2CP7nsapv9iaQyGKRST2B9aQ7nRBgRncPrn6UmRjjr/8ArrnFkgXpPIo9Cp9BRI1qxz502T3yR60WC50fBYfXr+IpMZU/T+lc6jWn8dzOPfefamlrZx+4v5gR6ufQ0AdIQSSO2f60DoD+P8q5l96nAvJ256q1LG8hAzcXJ9vwpgdJuAH3h+f1p/t1/wD11zEyyAhka5GDkkj61LHfSFQPPlU+m0e1ILnQYyp47d/pVf7DbZ5hQjPcfWsb7bJtwbqUDH9wU83UQzuvZSPTZQBpy2Fo0ZBt4+x4H0rKubO1htyyWiyMOwHtVR7xecXUgH+6T6UxnjMZC3Llj/smmS0bejSwPGRHbeQwPOcetWbq/htIWkcg4HQHk9K5dtmBteUt32nFUryCV4gYUnYj1bIpDT0OkEovi01ydluoyATj1rLn1H7TqDtbKz7AQnpWXZx3F632eadowONrE1uRwjT4cQqC7DA9T0oFcrWejpe2Q3Sqr9cA85pG0W5hUjyzx/ED9aqr58DfP5kbn+7wKvprF3bgLlZF9W60Bcpr/adryjNgH0qeLW71cLIhPHcYq0viAMMNHz6gfSnHULOTG+M8D+79aZJGuvSBstBnn1p39vydosH359KX7XpoPCNjPpTo7nTgM7ecdxQFzPk1vUJX2RxjHsKlWyu7tl8zeAepPSrjaigJ8mBT6HpUbXN/MhKfu8+goBEC22J9qEEp6DvW1enbpzl+uzn9ao6XZNbK1xcSctzz2qvrd89wqwW6ny2bBb1pFGho4ItBx3yPpV/0qGzj8u2jT/ZH8hU/b9aAEP8An9aDS0hoATnFA60GigAxRS/403PtSAKDwTQSelJQIO9NNL3ooAKKKOhoAUHpU56VWUc1YPepZogPH50UdQKTPSgoX/CgUh4oNIBR0opKQH+tAB1ApfQ0nc0dh+FAGfF9xPoKeD7+lMi+4vpgU4dBUiF6D/PpRnr/AJ7Uf5/Sj1oAd3o7/wCI96Qjp/h70o60AHpS/wCf0pB0/pS9v60wD14pf5f/AF6SlpAAPT/PeqE/+sPpV4DkY46VRn++3p/9ariZVdiPAxigryaQ03JJrQ5yQcU7PSo0AB5p4OBQIeDwDR1pgY/hTgfwpDJB7808GoM808GgZJmlHvUZalVwQCO9A7ktLSZwKQOKB3H96aTUZmU96jaceuRTsS5InBFRySbKh8/imvJv707E8wXZM9swxz1rDup5ZAk0UeNp5yetbDFgp44xWa0K/YSwOMmqWhpTdx9nq7xk7dy55KtzzVtgmoDzXAUjgEDBNMs7KC4sw4X5umaz8NbSH5ztU8CjlUlpubXa3LzWjwFVfq54FRxXb2GoMuC6t8pol1XzEBl+Yr0wMH86Yl39odYliEaufvN1qOVlXL7agrMWBZQPb3qKS8E8MjqGckelTRx27xssQJdSOGOc1I0eUAijaMEYYdqFKwnqVV1APborqRgfWpFmEnAbC4xzxUN4sCERxSfMPvYq5bafDJ/rJ/m/uU+YCjBmeJ0kTcqOcYFSP5b26mLIPrmtmJLW3QxxbBuPQHJ61iqPlKDI2np+dc9RdTWDGxi4C/wtj/CpoXm3sssZAHSp40IHHp/SpyhyTzn8fasDUrxTpubLFdp5z9aZNbhlFzC21l556GrXkocjYOTyMe9KIFZFDDgdh+NXF2JlqZw1EOrwypskI4wOBVM3LudsKZOeSBnNaN/p6urujYKjIOfYVT0q1cQq8chVyeTn3rfnVjHldy7psV28O0DyYiecnrWjb2qWy9ix6k/SqaQXbAH7Q2frQYbsKc3DHj+lZtlpGhc3cNuMu/PYD6iqJurm7+VB5cZP4nr3psVmRKZJS0j57/UVfij6ccH2+tICvaWaJhyMnHVue1aOMYHbP9RUaDCfh0P0p5IU5/z1FNCMNbySC7uBGPmLEZPSqSqscheRt8j/AMLHg8VOIYr2adXYrh+oOKhl0uOOVW8xm2jjk+lb005EMW4+zTviBAvyEsmehzUFpbo8XyuVYDmltkXdcOdyh2wjUm0QLGwYB921l9fertZ2IZYhg8tg0j7j2Jqab1z/AJzT3KBFL8A9PyppTLDn/OaZJHjcpx2FAyFI6j0qXAxgAdKCmMnoBQBRYtb3QKfdJ5H41fLbo/YjB/Ks/wAwTXHA+RT19eashs4GccZ/SgRc0N/nli9CT+orbUbR19B9etYWkK3nTSj7p4z75FbSOPfsf1NSMee+PT+gp2Pmx05/rUZdRkZ6j+gpwcbhyBz/AFoC6Dt7Y/pSjjJ/z1FNBUjg9v6GlBPP0/woGO4LDuP/ANdJ/Cfp/Sk/iH+e5ppfC9e39KBEv8R69f600Djvz/gaX+L8fT3qnc6lbWnyyv8AN6d+hoGXi3fk8/4U12CjJIHv+dZH9pT3TbbW3OD0ZuPSnDSri4YPeXBZe6D6mkMnm1SFMiIedJ/dX6VFGdRvHOEFumejdetXbe0trVP3SgHHXPPSrQZd55HX+tA7GWNMjC7pmaVsfxH2qC/u4rBdsKKJD0UCthgGXr2/oayda0r7ZGGjbEidPzFMloxE+33rFpZSqdhTza+RcKfPYtjq3fpxSx3dxZAR3NuTjjPHvUr3VhdqPMYowHB9OBTIYyGMXSlSE3ehOPWoLnTJFUPGwQYz976Uj20Rk3Q3Yz2O7mm/Z7org3akY4y3tVE8owC8i/5bgjPtUpe58vDzhRjsue1Pjs5mx/qWx6t71NFa3TDASLGOze1IFEhtbVLh+Znk59x3q9dMbW3jSHAfIAzzxzTo7KdT/wAfEcfPOCPWnx2ltHJ5k0/mMv8AgaRdjOn0++857hXyxO7afrUmmagZZWhmRVlHt9a1ZdRiH+pRpH/u4xnkVW0vTZZNSe9uIfKBGQPzpXHy3NBX7eUpB/xFXEhjZeUXp0/OnCJRk4/T6VJjB/z70my1GxEbeL+4v5fSn+Wm3GBj6fWlHTOfT+lHoM/5yaChPKjH8C/l9KR4Im+9Gp/D3NO7fh/QUo+8MdPX8TQBEbWBusSEfQe1V30mzk4MePofrV0H+X9BSj7/AK//AKzQFihFpFnG2dmf97n0qf7Da/8APCP/AL5+tWAP5f4UZ5zx/nNILAqInCqAPb8KTaCDx/nBp2cf5+lJ0B9f/wBdAWDbyMY6/wBRSBflx3x/Q0pOP8/Slzj/AD7GmFhNuCf896YF4zjBx/Snj+f/ANag8Dp/nBoFYNmTjHf+pqCeziuExKmf/wBQqccN0/8Ar80dhn0/pQOxWGl2aKQtun1I571KtrCnCxKPoB7VMT83X/OTSFuOo4/wFAWGsoA+Veg/xpSBnpnn09xS57Z4/wD10uefXn/CkFiLy4/L+4Py9qUxKf4Bx7e5p5Hy+2P6GlJ5Bz3/AK0AQ+TGR9xfyHtSJbW6btsSDPcAe9S9v8+lKev9PxNADfLjz/q16+nuKQRIOiAcf0p/+f5UHHP+fWgA2gnGOCf8ai8iM4PlLnH+FS/xc+tJngfT+lAEbW0DceWD6cfWk+yW4bPlL69Pepu/4/1NHf8Az7UAReRGFwEXH09v/rU7yYt3CD8vc/40/gdPT+hoPDfj/WgYzyk4+QH8PpR5SAfdUDH9DTuQKO/+fegChe6TBd8gbHB4I47/AP16ypdDvUcNFcBsetdJ3Hb/ACKaR8v4f0NAmkc29pqqDbJ5cuP9kH1oMV2wCtbxj/gArpSM8f561EyjjH6/hQTynLSWtzGufs4I/wBlaTBVcSW0n4CunbA/z9aYUVzhlB5pk2OW2l2wlvIM+op4s7nGfLA9jXSrCoXgDGKd5a8+lFw5Tn1srsjiNB+NWIrLUggwwStpcAjA5qC6v44FKg7peyjr0pFJFP7KsERkv7gvn+H35qlMXl23Ozy4kP7tMdakjiIlNzfuzsT8kJqoNQmOqILv/UZ+VewpDOliyVDEYO0cfhTwaYjBhuHTFOA/WmAtNxTuhFJQAh5Bo4xml9hSUhBSdveig80ABFJ1ozk/jSdvwoAOlFBooAO9JznpR29KDQAo+/ip++Peq68N+OKm7ipZcR3SkB4FIOfyooKHdRTfr60euKByM0gF70nejPFB7fhQAdyM0A5/Ok6GlXqKAM+P/Vpn+6P5U4dv89qYn+rXj+Efyp3T/CpELS9z2pKUcmgBR1HP+c0D39qQHP0/+vThj3FAB+X+RQe9Jng59D/KlOMnnNAC9WpR+NN/i/H+tA+lAC9cdzVSbljn/PFWhnH+fSq02A7DNXEyqbFcjrSDpUvByKYR3rQ5xhpM07I75ppbAANBNx2SopA+famtIP8ACozOvSnYnmLW7pShwOhqi02OlHnZHvT5Q50XfNAHfmk83BqmZdwA6Uu4Yxmnyk85c83IOe1MaXjAqtk44NC5Iyxp2E5sc0hFJ52cAfjUDsPWmDOc5qrGfMy3u546U5XxnPXNV1JqQAk80iky1Edwwx4NVZY0bS3CckN/WpYs7gBWbM7xiSMHksDjHvU9TqpF/wAP3SLC8DuBg96o6xCjTNtPHB4qvJEbeYSFGUP2Bqwbf7QNyKyFedzPnNJNrU6jUtbAPaRll6jpVWW2DSPEBjaOPatqwuo5bVQHBIGDVYoBqUvHG3r+NJTfULGVHbXIUSI/J4p4sJpQTJM4HoDWzYQxtahiM/MalkiXPyqOlTcLGHPbQw2uBxk8setOXz0wMZPZhxmpL9Q0TBhgg/1rZSCNo1bHUVT0EtTJjacPu2IMetVluG+1yRn5icHj6VrXSomVHcVkTAR38bDnP+FZVNYlx0ZqQ8x8jn/61TmP5j9fT3qCMggnFThxkj3/AK1zI2ECjf6fX604cKPp/ShSCQf0z9aUE7evt19qoQ11JLDsQR19qp6THlJEA+4+P1q8x69cDP8ASqOmSbLq5ToS4/nVEmiseAOPw/OkMYAz7f0FPXoDjHTt7Uh9+vP8hQIQKAScd+49xTlAGP8APrSg8n6+vvSo2R1P+c0AAPy8+n9Kcc5GOuf6io5JY4otztgY/oKyrnXC8xis4y75xk855qkiSK3tma8uip4DHvUv2dpYJAvIUcnp2qhZNcQyT/aY5BJIeQKnm1MwQ+UiheOQep4rpjKysQ0HmwNZxQIuWByxx05qhbmI3snmHjd8tXbK8stjB08tuucdeazSqyyTGPDgnK47UNpkmoz4Ucbs9Pyp5znr1/xqrb3PlQgTK+RxnFXA6yAMvQ+v1poQg6D0qnqEzCB/LySOv6VclykO4dcflxVQsBGxx2796BENqySJ8v4j8amkIihZu5GBVCxjkWSVgR16GrKKSDJcsCccCgDQ0G7hMLQv8su4nB79K13zzs+9/wDrrndMh8+9MoG0J3HeukB+bJPp/M0iWVd83Q9cf0qcHDZbnnpn3px6Hj/OKUDnt16fjQQNWVQPy/kaeJARwR/nFRbf9njj+VNKjb6cf4UBdlk43fj/AFNNwAufb+lQ/wAXt/8AXqQPiMseAB/SgaYlxdmEhU+aVjwPTmuevsxXAluCssm/7v8AStu2O/zLg/ebp+YrMSIXGoMRyobcSe5pF3C7lvJ40e3hmiG3oo46Cq0bannLPPt9PxroGPTb09PypAWJHH5fWiwOZkRzFE/eRzlsentUqTWp5dJs57j3rQ2ZB+n9BSFFDAEAnPf607C9ozPae3IwscmMentTZMPzH5nB6c+1aWcLxxn/AANL5ki9Dx/+qiwe0MovGcfaEcAd8H3qvLZafJz5rbevCn0FbjM8o2v82e351Lb2gCnzEHIP8hSGnzHNjTdN8zBuZAPofWpotN0zZlrt+nQE+ldKbOB2yYl+96e9NFjbhQwiXOB1HsaRdjnxp1gH4vJFXP8Ae96mTTrFYwBqLj/gXsa6BreE8GJOp6qPWo/skBGPKU8Dt7GgdjE+w2qN/wAfok/3m9xVmG3jX7pt3Prv+tan2O3J/wBSn1x9Kik063ZuE2/Tj1oGQ7zHkK8A/wCBfSkS9kztZo9o75+tTDTrcdUzn1/CnpYWwPEK9f6mgCBbtuczAD1A9hSHUNp4nz/wH3NWVs7cDiNRgf0FSrBEuNqKOePzNAGa2qSgZ3Bvfb9Kj/tsggOoP4e5rXONg4HTv9KQxoxAKKcn096BmamuRMCDgH/6wqxHqSMeHTGff1NSNZ27DJiXp6f7IpraZas2dpAJ7cdzQIcLwZ5aMjHXPsKd9pbeQPL9OvuarnSbYjAMg47H2pf7Lg3/AH36jHze9AyUXUmOETp/e9hStdTKf9SmM/3/AHNVv7MTbkTSgY6Z9qk/s0E4Mrnn+tAD1upyDi3XH++PQUouZ+cW+f8AgXuarnTFKZ89xxx+Qo/stsnF0/X+poAtrPPjmDHHr7ClMtxnHlDr/jVA6dNgbbtgcdx7Cn/ZtQQjbe557r160BctGa54Ai/zxQ0lwVx5YyR/Q1U36omOFfj0+lDDVXH+siTtgr9aBXLhkut3+qT8/cUF7oL/AKpMgevsaqeTqjkh541HHQH2qM2N3t/4/GB9jx0NAXL7y3gxiBM5/ve9VJJNVIwsUY/4F7Co/sV8Cf8ATX/P3ph0+/Iz9tkH0PtQFyf7TqcfD2qufXeB3NAvdQYDFj/48PaoWsL/ADg3z9f6mlFheYP+nN09PYUguP8A7Tvg2HsT+B+tPGryg/NYy9eoOfSov7MuW4e6LfUfWkOjhjkzOTn/AAoC5J/b0KAiSGRDj+lPOvWi5JWQfgPWqr6H3Sbn/aGfWkNjfxcJ5MmDxmOmMspr9kR1k6cjH0pDr9pu5SUj/c69arRfbB9/T4zx12e1Tn7QWx9hjHPdfc0AO/4SCz3ZxKP+A+4pV16y2jPmA47r7Uz98OfsMZ6cY+lRtK3G6wBx6D60gLP9vWO4Hc/X+6fWkOv2Q6s4/wCAmoo5JC5MdgBz/EPcU91vXjx9liIx69OKQEy63YOCfOx7EH3pf7ZsM83Cj8D7Vmtps5ck2UZOez+9NGmTbc/ZFB/3x7UxmjJrenqv+vB/D2pyaxYuwxcp15z9aoLazAbZNPVh7Ee9IbIM3/INxz2YD0oA1P7Tsy3/AB8xj8fYUf2lZ4/4+Y/++vrWObJEGW098D0YelNaKzJ5sJlx/te9AGvJrFjH1nQ/Q/SqkviCxUYBdjjsPaqO3TQQWtZOvf8ACnLJpgz/AKKQcelBLJn16A58qOQ/8BqL+3n/AILVj+B9qX7faxttitmz2AX3pp1N8fJan6laZIkmvTxoWazwMevtTI9eu52AS0JyfWke7uZRj7KpGenNEYv5GCpCkQ9c0AT3DXUtuXmnESgZ2jqag05Li4YiNNq/335NWk0xnAeeQsR2rRhKxcIKRSCGxWMZc+ZJ/ePbpWdqdmkWl4kAMu4fNWubgIhdjtAHPtXPX0smpuxXIgi7nvSsDkjYsVdbOJX+9jmrIyapafcedaxE5zirhZR1IH+RTFdDs8UhppcdAc0b+eelAXQ4UhqL7QoPrSeeD2NIV0S0nWo/PXPPWjzVJ4NMLokFFM8wAdaBIu7rxSAcTzSZ4o3KTSZHrQMXtSGg9KM9qAHL98fWpe+ahT7wNSnp+FSy4i980d8Uh7/jSn7340FCdaOg/DNFHrSAOq/lQeRR1BBpO340AL3FHQ0h6D1pfT8KAM6PmNP90f8AoNScjNMj/wBWv0/oKf6+tSIO/b/Jpe4703uP896UdqAAD/P50ueP8+lA6UH/AD+VABjOfT6fSlPf60ev+fSjPP8An1oAXv0/zmgYpOlA/DP1pgLnjr2/pWfdMRcNV8niqlxA7zEr0PvVRMqibWhVye1NMhHHepxazZ5x1phsZTzxWl0c7jLsVy7Zzmo9zE9atmxnx0B+n0ppsZhn5ad0Q4S7FUsfqRSc44qy1lcE8KKQWVyDyoI+tVzIh05dipk9+tOycVaFhLn7v+cU77BN/dp8yJ9nPsU9x9KcuVbJOasmxn5+Sk+w3H9w0+ZB7OXYiDU12yKmFjPu+4aeLGUD7lLmQezl2KRU0+Pirf2OT+7TTazf3DT5kHs2ho5GKcBThbSg42HNOFvKeqGlcrlYyMgPn2qrcwCXzLiEgsOoNXTA452mqxtp4g+xTtfrUtm1O6IDeJc6cEeNvNUcECqkFw4nEciOFI4Hqa1tPD2sO2SDIOecdKW6IuCHhjZJE6H1ojJ7HTYoQSzWEgG0pnpVn+0Ukk3SOzNjHC1DeXM8zDzYGyO1RJNOmPLtj6EkU1BPUXO0a+nX4itiCM4J+UVaXUYXJL/J+Fc3suVYyRwsjdeBVm0vbuRSso47grzUuFh81yxf3cOxkRt7Meg+tbcM4MCEcgiueCW6zFzuIPUFarqZYnIUyNHn5QCeKGmwjJHRXU0XlkuwDY4Wsq4ZTJbHGGycg/Si3eYswFuS2MgtzxUN+JNgCqfOB7UnHSxXNqa6qFyDxUoPbPf+tYS6ndxgGaLJPtVmHW4S2HVlPr+NcvI0aqSZrr1Bpf4fw/pVOPULZxxJg8dTUhmTB+bg/wCFHKwuTk4J28/h71Tttq6tIp6Mc9KsqQ/Q8Zx+tVG/d6vFjqev50Aaw4UY/wA8UH0/z2qISYXk4x/hVS81OKDCg737AfhVWEX92wZY4HqT71l32uQwriH55O3oOtZlxdXl/MUOQn91frVW3s5DOT5ZKjqa0hC5DZfSe3uRvvJixP8ADjpxUYktLNi0DMzs4wNvv608WEch4QKT0yKtzWCQeRuCglx/OtHCwrjL/VpBAVW3CsRyxrCi81mMkjfnWx4ozmMpzgcgfjWbEyMgwR06E0CJGkCoQwAFQw4j5G5Qe4NNkbEwU8gntVkW6N0+hNAF6GSKWEKG3/X6VNFhYwAmMH096x3gFudyZI9c1NGHZAXkI9eadxWNKR98ZXOMj/GqQhjiXNxIuecc81VkBfAhkYkcZzRcW6iEs8pZwOmfpTuKxWZ3e5cQMQu6p2tZmUMZCQOcU6M7VVhH1/xqUSTNuWNCARjOKVwaNDRpMwlR1BOePpWwj8j6+n1rmtNneJmhYcjnI+tbEFwSwyc/5NVYwlLWxfJyp7cf0p3JORgc/wBRUKvuXqOnf6VLvGce/wDUUguN6KMf54NMJyP8+1O3jA/z61E0g256cf4UxMkXlunfn86zL24lu3aCBtqpgsR34qW6uxFA7Z+fHH51n2scrQiRehPJp8pPtEi6l0gsBCGCyr1zx3FJpcqAyI7IrEk5z9ag8lZGO9f85pwtoyeFI9/zpcpXtC9Ld+S2AqyL7H2FKdQR5FGzBJ5GPeqX2dcfLIy8dj7UC0dsHznHp+dFh8yZrJG20nHBH9KcIst06H+orJ23ap8t0/T29Khl/tQAKtwSM/4UCuja/hAGAff8aCsQHzuo/wAiufW0uJFzLO3+c1INPAGGZj9CaAujpIVh3jYwPT+ZqXjB6A46fhXNC0dHHlysp47/AFpTb3PJFw3T1PpSsaKpFHTdGP1/qKTI2de39DXPNDdSNhrhsZ65PrUT2cwH+vl5H972o5R+1idNkd2HU/zFA4A/z61zK2khU/6RKP8AgXuKettcKRm7kx9frRyj9rE6TIz98Z//AFUdxjHXt9TXPG2faM3Mmfr9Kb5d7G2Ybpzzxn6mlYftInRj7v4f0FCnJP1/qa51JdVHPm7gB6D0qQajqMZ+aNW//XRYfOjdGdn4f+yinH73pz/WsMazdKvz2eRjsfanjXzu+e1Yc9j75osPmRqnOz3A/wDZaeR8wxjqP/Qqy0123YfOrLgf0p39t227gMefT3pWDmRoY+U/T+lO43ehz/Ws0a5asvIYcdx7Uv8AbdqX43dew96LBdF/sfp/Sl/jP1/rWWdct8HEUp47DPanLrUJJIhk4PdfcUBzI0cDZ/wH+lOIAb8f61jPrMu393bEjHckdjSrrFyCN1p3/ve9OwuZGuB+7/z6U7GG/wCBf1rE/te4EeBaH8/anf2resci2xz3+tKwcyNYD5Pw/oKePvD6/wBTWJ/aV7sB+znAHYe1Sf2tOp+a0bIP9adg5kax5AP+egpP4vx9frWSNVuCoP2Y9P6CnHWJEYbrZuvQfU0WDmRqZ7/57Uhz+OP8ay/7bJH/AB7sOPQ+gpW1lh/y7E89/wAaA5kahPI/D+YpD0P0/pWWdYdW+a2OP/1U+PWISfniZf8AJpBdGifv/j/Wk7H6f0qkmr25bBVuvp7ilbVbdSQFZhj+lA9C7yD/APX9zSqpOT/P8Ko/2zbbz8jDnr+NOTV7Ujlipx/SgNC8F6/59adjBBP+elVl1C1JOJ0/P3NM/tG1Bx5oJ9j9KCrotnp+H9DSg/N75/rVM6laYwZQDjH86eNQtc/6wdf6ikFyf+H8P6Up798nH6mq32+2KY8zt/Sj7fbE/wCuA59PegLlkDp/n0oHQ/59arreW5XiUHj+gpwuoG/5aL19e3NAXJ+p9s/1FNxxn2x+lR/aIcD94Pz+lIbm3XOZQf8A9RoHcnHJx/nrTRyBjjp/IVEt3CTxKv5+9H2mLH+tTp6+1AXJTnBx/nrTCBnlRjPp70GeHP8ArU/P60nnw55lT/voe1AhnlJ3Rfy9v/rUPBCP+Wa/l9aeJIe0q8D+8PQ017iEMBvXr60CIfKjDZ8tfwH0phgJzgY4z+lTCeHH316etKbmD++P85oAhMBBAA5z2+tOEGOQfzpk+qQQgFfnJ7D8KrHV5ZBiO0YZ/iJ46UC0NAx5BHp/9eqk95b25w7gt/dHWopEvZ1w0yoD2HB61RgsSZZDGyfusbmk70xXJnaa/IUgxwj8zU80aQ2UoRcKoqpJdTQypHJs2v0dRxTtTuUisnG8FmGAM9aZDG2F2kdooxyBxTpNQBPINZtqwEC72AOOhNWR5PG5156c1SSOeUpdC2l0COM/5zTzOTjvVbdFjhh+dAfgKgyxp2Qk5FpZeOak3ntVGeeSBN8qKEHcMKiXUClxEj42yDII7VJrZmmxwKb5gFG8NgZ49c1E+B0OePWgTY4zc+2KkEq+tU5XGOOtQK7FuD3o5RczRp7ueDTw7AYzWej4AOaV7jYwUEkt2FLlKU2aBlbPrThKe4rJhv8AzpHRT8ydcjFSi5dSKLFc9tzVhky4GKsZ681mWVwz3CqR1zz+FaXr9azkrG9OV1cX/GjPTNA7UnYUjQXpijv+VIec+tHf8aQB15oB60o4OPrTen5UAHb6Up68UnrQnXFAFCM/u0+g/pTx+I9fzpkZ/dL7gfzpwP8An8akQ7POe/8A9egcYHpSA5o7ZOMew9qAF7f59KU9/Xmk/H/OKDzmgB3f8aP8/rSZ/wA596B26/5NAC9hQT/n8KQ9BzR6/wCe1AhSevrzR1P+fWkPend/x/rTAB2oHTpR6fhQOg9/8KYB/n9KXPWkPQ0p6nFAC9aBg0nf/PrSigA7daWmgn/9f0pR3FAhcUUdzR+n/wCumAoPNHpz+dIM0ueOKADqPag0evFFMAIP+RSgZ+tA/WgGgBcDim4560oNH5mgBCoPUcUuxM/dH5Upo70ANMcZP3F/EUoRAMBAPwpQaPpRcBPLXGNozjrTBbxhs7RUp6UU7hYry2kcilcBeeoFJBZRRD7gY+pFWfSgUXYWQ0IoHC44oaJNwJAJp3b/AD6UEf5FAWGGKP8AuD/JqL7DbFgxiUn3FWP0/wD10DpSApvpds5z5YB9sCk/s2FV2puJxxk1c7f59KU55wKLAZa2V5FIfKeMrnoxPr9KjlsLxrlZ0ZAR/tGtgf5/OlB6Z/z1o5UO5lCzvJlKSyYTHUHnpUi6LboM/MT3JFaJ6H1x6e1O5yfr/WnYVynDpdvExIU8kZH41NDbQwxsqjhuefpUuR7f5zSdAf8APamBWuLGOYg5K7SeAaJLCN0Cs7nnux9atHv1/wA4o6n8f60XEZMmi733tKTxjDE+9VZPDp2ko4BrfyePp6e1L/nj6CgDnH0KXb0G4HGQPeqL2d5FMF2SsnsprsfqO/8AWgdB6/8A66AOPvIrraEEDFfofSo4pGK4ktmHvgiu06qQCcf/AFhS4+bqTyP50Acjb2hlQmPKn0Ip50S+eNhkHPc/hXVj7v8A9b2NHr75/kKAOWi03VVZYQqbQcbjj1rSXSp/LwZlBI7D2NbH8Xvn+tJ1UfT+hoAy4NHWMEs2Wyefyqc6cAeGx/k1e4x37/0oP3j9f6mquyHTiyj9kdV4bt/SpBbyjuDz/UVZ52c+n9Kceufc/wAxRcXs0U/s8vGAD0/rUEltNggADj+grSH5jP8AjSHp68d/oKOYPZJmFc6XcSArxj2+tV7a21C0Vk8kOmOMn2rps/Mf896QdPwH8jT5mJUYoxo5XIIkhIPtQZ7cHGSp+n1rZPf/AA+lRyW8btuZQTn09zRzB7JGYJ4Nxcvxjpj2p0d1buDmQAD296utaQtHhkGMc/lR/Z9sMfu+h9felzB7JFFZYWJAkB49/SnmW3Vcs4+v5VdSzhU/KueP6Gntbwsu0opA5wfwouP2aMhriI4Qc89fzqYTxdC2OD1+grTWCIMu2JRz/d9zTWtoXX5oUPB5x7Ci4vZIogI8g2yJ16Z9zQURV5dPu/3h6VZbToC+cbeegA9aYNNhxnbnjv8AQ0+Yfs0Rsihsh1zn+97imBVZfvqTjjkehqxJpcDN02/MePxFN/suA44Pb+tHML2SICATgFcnPIP0p2zEgViB+P1p39kQnkHBx7+gpDoy7x+8PX39T70cwvZIY21edwA//VSq6Fh83+cml/srGMSds459BSzaS0jfunVfm7/WjmD2Q9GUoe3H9KaAu4nPX/Gq66TcL0nXp0yfSpP7OugwIkU4PqfX6UXD2bJCAOOR9fpTjGNw3eo6/WojaXvljDRnj1Pp/wDWpj2F87g+YoHqG9xRcPZssNAhQfKvHt7UhhjBGEUjPp7ioW0272jE7dOm72NSW9lPHnfK2c9+e4ouHIxvkRsozCvT09qettErH90uc9ce4oayui3y3BA+n1pRZXP/AD85OfT6UXFyMPIQL0HI/oaeEC8Afxf1FRNa3artEo6ddv1qGSzv1DOsoY+gX6UXQuRlkj5Rxn5f6Glx83I4yf5ispZdVRsNayMMYyEyO9WPtd5j5rOX1+4fandByst7MIe/H9KVVHf1/rVL7VdDraS9O6H3pP7QuQ4/0STr3Q+oo0DlZdUcHI6AcfhTwPnPHc/zqpFeyEESQMPwI7Gnfb03HdGwP+77ii4WZa6qOOw5/ClKbm/Hv9apf2nCTyGGB6e1SLqNt1LY/D3pByssbAAOMDHr7CnBc5xnrj9arf2jbFQdx6D+VA1K23Y38Hv6c0BZlgKeB146flS7QT0Gee31qAajalP9aBj/AAFCX9qckzKOcfqaB2ZOqjdkKM8dvpTiFwQVU8en1qNLm2fBWVD+PsKkUo3CsMn0P1oHZhsU5+RcZ9PemGKMqf3anj0HpUxB7jAz/hUfmxgY3qDjoT7GgBn2aLP3F6+nvSG2iKk+WvT09hUjXdurYMi5B9fek+0QlOJFzj19qQEZsYc58teuOn1pfscBHMa57/pU32iFmx5i9fX3pvnxKv8ArFJxzzQBF9lhx/ql/wA5oWzt+f3YB6/rUysjtneCP59aAVxnevT/AAoAhW0twvCc4/pQbO33cJzn196nOwdx+P40juqt95Qfr70FakIs4MD5D27/AEpfscOcFSef8af58QwDIgP19qeZoQ3+tT8xSDUi+xQdQpHTjP0pjWMRAOOg559qlNxCB/rU/wC+h7U5Z4WUASofx+tMZCbOIMNuSf8A69AtouMrzVjchx8wxn1+lJ8oXO4dPX2pARC3iHRBj2/Gg2sLHJTv/hUxHp/nmkI4GPr/ACoAhNrCFxs5xS/ZoR0Qdf61KynH+H40nX65oERpGgO4AA0/HHAxS4yP8+lI/BHzAf8A66ADc/Qdz1rMl+Wzv8E9R0+hq1c30FuuC4Ldv0rFfWGgMyC1E0chyeadhprqLfMR4ftS33/MGM+nNWbON52WK4RCrLkZHzfhWRc3N3qToFjEUcf3Vz0NXE1d4pI3eyZpI1xuDdeKLMfNEjtUWeC/hCBnQnYTyRzVpLKPbaWzhfMBJc98dqzbGea1me5MBZHYllz2qQXlzPqMl6se0KOEosw90uXawpaykzwrIv3Nh5/GqtjqPkiOeTJQggkdR2FV7yWGaNhHZyCRupJ4pYG+zwwi4hZkwchRT6EO19CS7tpJU82CcyW7MNwJ6VK9nEmpWSICN8eWqN9TgSDyLS3dQWDNkUNqsJ1O3nEcmyJMNxSszS6LsBtp7q4tlBBiyd1MkCz2YltyQ6vsJ9az7K/jhubyeQOFmzs45oh1KOLTzGobzPMLAYoFaLNN1hFxFbTMTcEAgg8ColjKwzPPJhYj/DxUYv7JrhLyTcJ1GNm3rVeXUY5bC5VztllIwuPei7DkiXGx5EU9q7bXOMMaswCAajHHK7GcDOB06ZrMF/FDptvFn94rZK47cVbjuLH+0vtpuFBK4IIPHGKV2CjEZbwZku52YhNwyE61Xivi120abmQdCetLaTR/apXFyqKxzhuhpgkifV5Tb/6v1HSqRFRK1zb0tt14gPof5VuevvWLpe03mB6GtnqRms57l0fgCk7HtR3I9qPWoNQ7fjilPrSf0NAOBQMXOaT680meMdhilPHSgA6H8aQH5h+dBzj8aOh/OgCigyifQU6mRfcT6CnY6f57VIhR/T+lH+f0pP8AP6Uo70AKe9L3/wA+tBpP4h9fX3oAcO3+e9A7f40g5x/nvQDwP89qAF7D+X4UHnP+ewpDyM49aWgAPQ0vU0nf/PrQKYhwJ46UDhaTv+VHUHigBSODS9/T/wDXTSef8+1O/WmADt/nvR6Ug+lFAC9v8+lONNPejoc0wFHXqP8AJo9KM89cf/roHagQA9sUvb/PpSDp/j9KCOvFACnn3oz3o70Djj/PWmMXPoaQdeeaM9PWlGO9AgpaQ96OmePxoAX2/wA9aBR39qAeKAClpM+tB5oAUkYxQOaKOlAB1opKWgApfpSetHWmAvSjPT6UnNJ/n9KAHdOh7f0oz1H+etB70d8f560AHpgf5zQM4pB24pegH/1vSgBcDHt9KX/H+tJ64ozz+NACg5xz6UhHHT/OKByRQen4f0pgKe/Hrn9KTd8wB/zyaG6nnv8A1pCPmz2z/U0AAPAH+elOPGef88U3t3/yKX1/z6UAL3/H+tHbpn/9RpO/4/1oxld2P84NAhTxnIz/APqFKRyc+v8AWkx1x60d/wDPrQAdADn/ADg0d8cd/wCQoB+UZ4/yaXsT9f5CgBf4vx9fem/w9O39DRn5uPX+tAPyfh/Q0wF7E/X+lLn5h9f6mm+v4/0pR97Hv3+poAONh+n9KUnk/XH6im/wHvx/SlY9fr/hQAdx9f8AGg8L+H9KO/TPOOPqaafu9O39KAHnqTz1/qKaMDH0H8jQOD+P9RQPc/5waAF7Hp0/wpf4vTn+tNPQ89v6Cndx9f60AIOn4f0pR97/AD6ikH3ce3/stKT83/1/cUAA6DI7f40pPH+fQUnp9P8AGg9Pf/6woAcD8w7c/wBabn5fbB6/SlB+Yc/xDjPvTc/J17f0oAcPvj6/1pP4fw/o1H8ZPqT/ADFH8OPb+hoAU8Dr39fpQOCPqP60h7+vPP5Uo6/j/U0AH8I+n9BS9GH1/qabn5ePT+gpc/vPx/rQAmPl/D/2Wnj734nr/vUwfc/D/wBlp/O4nrz/AOzUANH3enbH/jv/ANalBz+ff6img4H+fQ0vpg8f/XFAC54Hp/8AWNKTz+P+FJn9D/jQT6dv/rUAGTgfT/Gg4Ldf88UnOf8APvQM8n2/oKBir19P/wBbUoPQ9/8A6wpo6/59TRnB/wA+goEKeh/z60h6Z/T8qXvnH+cmmnhPwP8AKgY7/H/GkA4H+ewp2Pnx/tf1NNXhR9P6CgBcDI479Pzpec+v+RRwGH1/qaTIweeg/oKAFzjj+X40pJ557dvwpDw34/1NIenHJx/QUAOJyf06/WkB5J/X8RRnn/PvTexPf/8AVQAuxMHKr09PY0nlxZ/1aHnOSB6j/GlB/r/M0ds/57UAR/ZoCCDDGfqo9KT7Jak820JH+4PWpicA/j/Wg/Lge4/mKAIRZ2qgAW8Q/wCAD0qRYo0YbY1XB4wPenH7o7DH9DS8bvTn096QDSAyYPcdPwFQvZWrsWaFCfx9TU38P4dPwp3f8f60BYonSLBzuNsuf95vb3oOjWH/ADwx/wADb396uj7ufb+gpcc475/qaAsUDolhnPksOf8Ano3t71G2h2RBJR847OfQ1pdMdv8AIox8xz0//XQFigNGtFOAZBz03+9J/ZFsVHzy8D+/7CtH+L/PtSZ/LH9DQFkUv7Kg3YEk3X+97n2pP7JhxzJL09R7e1X/AEP4/rSHp+Hr7UAZraNAT/rZD+I9/ag6Lb5z5kn049RWn3P1/qaTt/n2oCxQGkWw7E/Ue1POmW27hAOf61b6Z/z60vf/AD7UBYo/2ZED97Ht+FI2nLtwrlfw+tXs8H+v0pf4vx/rQFjLbTZ2I23eB/u9OlNGm3Q4+154/u//AF/atQe/+eBSgY/z9aQWRlHS7hmy1yCM+hoGkPgZmP4E+1aoPOcf54pO1AWKK6Wq/wDLV/T731qP+yvm/wBc+PrWp/FTcUBYwZtCMkhO/I+tTJovljaDgZx1+tbHb/PvS/xfjT5mS6aZjjSsA9vx+lL/AGfIMA9q1jyMUn+f50czJ9jEyX0+U/LjK9xxSDT5Rn5Nta/cUGnzsPYxMU2E2SPKz+VRnTJCuChwTW9RwaOdidBM5w6VIrFvL/SmDSnHWE5I9K6U0hxT9oxfV13OaOnMMgwEj0xTBp3z4NuR68V0/ej0o9p5B9X8zmGsVJGY2J+lRvYAk7oya6vHpRgc96XP5B7DzOVawQ4fysk8ZpH0yMkZTB9vwrqgBnmk2gjoOlHOL2HmcoNNiKn5eRUsVgsa/KABmum2J2UYo8tOflXOfSjnB0PMy9KiKXWT6H+daxOMU1VVR8oAPrj6U48/lUN3ZtCPIrCGl9j0pD1P1pD1qSxc/N+dH8P1GKPSkH+FACk8GjNJ3/GgHIz3oGBPQj60Z+YemP60meKBzQBQj/1S/wC6P5U/+n+FMj/1K/7o/lT+xqRCn/P5UuevvTaXPP5/zoAXPP8An1pRSA9P896B2z7UAKPejt/n0pM8en/6qOx5/wA4oAU9+PWnetNPU/jS9Tx/nmmAdGBz/nNA6D8P60D+EduMfnQOx+lAiG7uUtLdpnyQMAADqewqr5mquokWO3ROvluxLfn0o1MgyWTEfuxMN3p04rRYdaYFeyvBdq4KeXJGSrxnnByKnMke4qZEDdgXAPX0qGV4isqCYI4GWIxleeprFI0s2xEccs8ijHmqh3E896YHRDC43EDJA5NQXt0ttaSTfK5QdAax53kk8P2jbyHMiDcTznJqbVNMs4tNndIRvA3bixJJ9aANhH3IG45Gf0FO/izn8j71jzxi2trS0tCYFuHAYqTkcAmi8sU06B7qzLRyR/M3zk7xnnOaANkZ7dP/AK9GD9PrWS+7U74QGR0t1hV2VTjcSehoRDpl9bpCzm3nJUozZw2OooEa2Mj1pT3zWJb273dzfRvNIkKy9EbBJx61Z0syRXF1ZtI0ixEbGbk4NAGlQDnFU9T80WhkhLboiHwDjODyPyqO+uy9nELdyHuSqoQSCMnk0wND0wDil96yS1ze3ktvFcPBDAFVmT7zMR6063mntr/7HPM0qSIWjkb73HUGgDUJ/Kl4BrFtPt19HMBdNCEmcBgMk89PpVzS7maeGWO4wZIJCjMP4qALN1cxWsLTTHai9TjNUxrmnsR++YfWNqTXR/xK5uPT+dXwoMKccFR16dKACKRJow8bBkPQqcin9KzLUC11ae2jGI5IxKqjoD3oaTVZ2Z4PJgRWIVZFyWHrQBqZozispNSnbTpJvLUSQybZF6jAPOKtX14Lez8+MKxbAjB/iJ6UAWDLH5nlhwXxnaOuPWn5qhHcN/avlPHGG8neXAOfp9KiOoXM7ubO2SSBCVLu2C2OuKYGmrqxba6kqcHB6H3paytDlE32x9hTdOflPUcCreoGVbKYwcyhflAoAs71Vsblz6ZFKelYlna6Vcxxt5gknIGS8hD7vzq4kUlrY3CXTGaJQSmWO4rjoTQBoevYUdzz/nNZ76jBZ2No5jZYpcKBnO0EZ/GmjV4lm2TwSwBs7HkGA1AGlSdj9P6VRi1SKSdYXimhLn5DImA30p91qUFq/lt5kkhGfLiUs2KALv1oyM/j/Wqttew3aMYywdfvI4IZfqKgOs2aQrIWkIY4wEJIwe9MDQ4wOvalJ4P+e1Qw3EU0CzRuDGR1z7VSl1izZJo4rhRKqMR2Gcdj3oA0yPmI9/60DqP5/nVKzugNLguLmUDKAszHqc0+1v7W6bFvcJIR2GQe/rQBZPI/w+lL/wDXrLu9Sk/eC2MaRxfK88nI3Y6Ad6qWeqXbs37xLrHLJ5fltjuQO9AjoB/n8zR0UfT29Kht5kuIlliJZG6cc9TT8/Lx1/8ArUAP9f1/Sgnn8f60Y6/59KQdfx/rQAv8I9cUfxfn/Skz8vtj+lHHP4/0oGOBOefX+ppB932/+saMYYDjr/WkH3R9P6GmIU9MfX+lKD83tn+ppM9emef6Uo6jrnP9TQAmfl49PT2NOY8n6n+lM/h5/wA8GjOSQOv/AOqgB38WPf0+tJ2444/pQOv4/wCNIfu8+nr7UAO7++f6ikH1P+c0Z78f5IoB5/D/ABoAM8Hv/wDqFO53Dnv/AFppPyn6f0FGRn8f60AL0Xt0/pSk8/j/AFFJ2/D+lHccc8/0oAUf5/WkJyv4f0FHB/z7mkz8vXt/SgB/RgPf/wBmpvQde3/stOz83Pr3+tMzx17f0oAf/EPqf5ik7fgP60meePU/0oH+f1oACcqR06j9BTv4vx/qaafu59v6CnZ+bPq39TQAh+7+H9BTj/rM/wC1/WmZ+UfT+gp38R57/wBRQAD7n4f0NLnk/X+opv8AD74/oaXjJ/z3FAAv6/8A1jR0x/n+7QOo5/zzSZ4H+f7tADu4H+e9ITwf89hSE8j/AD3NH8J+n9BQA7+I8dD/AFNIOM/Q/wAhQPvE+/P/AH0aTtjvg/yoAd0I/L9TTT0/D/2UUvf8R/6FTT93P+fu0AP5yO3P9aQ/cB7ben4Uv8Q/3v603A8v14zz9KAHngn1z/U00fd/4D/SlPL/AI/1pvb8PX2oAfnLcdN39TTf4R/u/wBKUf6z2z/WmdV/4D/Q0DJOr5Pr/Wk/g6c7f6Uv8X4n+dNH+r98f0oAd3Pb0/M0mSV/D+gpR1I9/wCtNzhPw/pQA8dcn1P8zSDgD6D+Qozl/wAf6n/Gmg/KPp/SgB/OT7//AF6Dj/P4Uh6/j/UikJOP8+goAU+n+e9Lnn8f6ikxz6c/1pM8c/54FAC5yv8An0NKDlhkd/6imjqPr2/GgdR/n0oAcDxj2/pR/Fj3/rTfX/PrS55/H/CkAZ/l/SlJ+Y59f6mmA8fh/SnA/N757fWgA6c+3+H+FGfw7fzpP4PoP6Uvfj1/rQAZyc4/zxR/D68f0NNH3fw7/QUdPz/xoAcD1/z3ozx74/pSDp/n2oJx2P8AnNAxw6/j/U0g6f59qMjP+fWk6gfT+lAB6/r+tKOuPz/SkJ5/z6mk6duev8qQC5x+X9KU/epp/lx/OlzQAA/5/AUf4f403Py/hTicmgA/z/KjqDSA8f59qM0AB4J+tAPAo4NJ2oAXNHekxQOQfekMWikozxQAvekPakzSZoAcelIaTNGeKACjpQaDQAGgcUh/pRnp2oAXmk9aOtB60gF7n3opByfxoGeCaAAdPfFITxSZPSjrkUAO7fSkz+FIDR/Dn2pAKeP5UH7340nY0E8596AD+IfjR0/Kg9j1ozzyKBif0pVHb/apvQmlz/WgRRi/1a9vl/wp2eKbH9xeO39aXP8An8akBx6/j/WlByR7/wCNNB/z+NLQAo6f59TR/n9KQH/I/GnHj/PtQAnT/PtSk9z+VJ6/57UE9aAHZ5P+fSl7/wCfWm9z9f60A9Oe4pgKDkj8KB938KQAnb68f1pe1AEdzbpcwtFIDtI6jqDxzVMpq0S+XHLbyIBjfIDux+HFaPr+P9KD3HWmIoR6b/o1wkkpea4GHkx/T0qOODUmiFu5t40C7fMQHcRj06VpdaXn/P40AZP9n3P9kw2xCmSOVW+92BzV/UITc2UsKMAXUgE1ODx/n0oNMDOktru5tIt6pBcwMDGQcg4wOabPHqN/GbeaCKCNiN7+YGJGewrT/wA/rRnP+fegRQntp7a5W6s0WT92EeInGR2wfWmxw3V5ewz3UIgigyVTfuJbHXNaYpO3+fSgCpYwyRXN6zqVDyZX34otIpE1S9kZSEkC7W7GrhpehP8AnvQAhAIwcY7isnT7acX+yVG8m1B8piOG3f4Vrf40DqD+tMDNYzafezzeS80E4BPljLKwGOlEAlvNSS7aF4oYkYIHwGJPXI7VpE/l/wDWoPegClpCMsM4ZWB89yAR1GRzRpQZZr7OQDPkZ78Ve6noeuaX60AUNcP/ABKZ+pOB60xNesBGq+c27aBjy29PpWlQTweaAM+xElxdz3rIyKU2RKwwcDvis+KW2mz9vu7kXJJ3QKWAHPGAPaug9aTy03Bioz69+tAGToKqba7h8tkUSn5GOSAajtN093BYOCfsZLMT0P8Ad/Q1tKiqSVUAnqcdaAiBi4UBj1bHJpgUDk+IGx1+zf1pmlXMNraNazypHLCzBg5xnnIIz1rREcfm+ZsUvjG7Azj60yW1glYNLCjsvQsAcUAU9ElWZ76RM7WmyOMcYq7eyyQWzyxJvdecHuKfHGkTMY0VS5y2B1NOoAoeRpt9GJisTEj73Rhx0qrA2221CBJDJbxKfLYnOOORVyXSbGZ98lshb1GR/KrP2aFYDAiBYiCCqjAoAyZhv0/Scgf6xP5Vb1ZVaeyBHH2lev41YazhZIYyDshIKDPTFPnt0uGjLg5icOuDjkUwKmrHElnjtOtJp20alqO/Hm7x167ccVbubZLjy9+fkYOMeoqO70+K5k83dJFLjHmRttbHpQIrSYHiBNnVoW8zH14zTtBRF00EAZZ2z6nk1Pa2ENqXZCzyPwzyNljz61JZ262kAiQkqDn5sdyaBmJuaPQb5IgR++YcdhkZrWvbWA6ZJHtHlCM49BwORS29jHDbzRE71mYs2fcdKrHSHMbQm8mNvjCxnt+Pf6UCIRbSXOjae0JXzIsOEfo/tSrOBe2/26ya3lBwkiHKZPYmrX9mKbG3t/NYSW+NkqjBBz1pkenXDyI17eeesZDKgjCDI6Zx1pgVosLYWzMm8W8x85AMnPPP65rQg1GyvbgLb5lYZ+fy/ufielJdWTNM09vK0MpXBI5VuONw71ELO+mDJdXaBD1EEewsM880ATaWwK3DR8xmY7Pp3q4T0+n9KZDGkMSxRrtRBgD86d/D+H9KQDu9A/r6+5pKP89Pc0wF/h/x+lLnv9e30pp4HTP/AOqjr/n6UAPH3u/X+tN/h59P6Gjv+P8AU0DGB24/oaAFJ/z+VLn1657fU00nr+P9KUcnA5Gf8aAEP3T/AJ7UvP4//XFN/h/z6Gg8k/X/AAoAXPP4/wBTR0HUf5FAOD+P9TSHp/n0oAeOvX/ORSDt16D+tBPPXv8A1oHJ/wA+9AAehx6f0FLn5vx/rTT909Rx/QUvRvx/qKAAfd/D+lL/ABdup7/Sk7fh/Q0A8j/PpQAv+f1NBIKfh/Sgdv8APc03Py/gf5UASD73/Av603PA/wA9jS5w3Xv/AFpBnH5fyNAC55/H/CkHb/PrR34/T8KPT6/1NABn5c+39BTv4j/vf1NN42fh/QUpPz9f4v60AITx7Ef0p3Vjz39fcU3sMe38jSn734/1FAC4+X6gd/Y0nQH/AD6UA9z7f1pP4fwz/KgB3f8AE9P+BUh+7/n0FB+9+P8AjTSePwz+goAf1I+v9TSDlPw/9lox8w/qP9qj+D8P6UAOz85Hv/U03+E+4/pQPvHP97/2akP3T9MfoaAH5+b23f1pp4T8P6GlPDdcc/1FI33fw/oaAH9x/vevvTedn4f0NBIyfr6+4pO34f40AOzz+P8AUU3/AD/6FS/xHv14/KjuT/n+KgBc/N7Z7fUUnVf+A/0NGcHrj/IpOxHt/jQA4c8/j+oo/h+n+Bpuc8/56il7446/40AL1Of89aP4cd8f0NJn/P5UHP8An8aBjsjP45/UU1un4H+Rped3+fakx+o/oaAFPB49f60Hp/n0oPUf1+opM8cen9DQA7uTjv8A1pB0PsP6UdMjB6/1pMjGOen9KAHA/N0/zk0Z98df5CkJ+b8f603PHUdP6f8A1qQEmcH/AD6mk6nP+e1J/EPXP9aTGR05x/SgB3b8P8aOd3fGf6ikz83vn+ppM/LyO2c/l/hQAuflPPbr+Bp2efx/qKYOeBk9v50A/wCP8qAF/h7dP6Uvf8f6mm9AR+H86XODQAdv8+1L3/HH86bn+X9KCQW4Gef60AL6f59KD/n9aQnOP89qUn/P50hin9OP50mcf59qCee2P/1U3JxzQA4n/P50npSde3+c0dvw/pQAueP8+9KSOO3P9aQnrRmgA7CjpSUvcUAGf8/lRSdqKBi55pAcDpSUfrSAWijNGaADPFNpc0UAJ1oHSikoAUGjNJQaAFpD0oo/lSACeDRSHpRnigBRzg9qQn144oz2pD0P0oAXuQfWjoaQ9c0vOR/nvQAdqQdDR0NHBz70gF/xpByBQOM0g6H8aAD+Hn2pW7f57Un8JoJP60AL3pBwwpM9MGj070AUk/1a/QU4dh/nrVaO3XYuJZvujP71v8aeIAMfvphx/fqQJx2/CjPAzUAgbHFxMOPUen0o8p8H/SZ//HPT/doAn6D6f4Urcfr/ACqHypD0uZPyT0/3aQxy8/6U/wCKr/hTAnPf8elKe4qv5U5P/Hye/VB/hQEuf+fkf9+h6/WgCyCP1/rQOw+hquFuf+e6Hp/yz+vvSBbodJo+3/LP/wCyoEWR0H+e1BOAe3Bqvi7A/wBbBx/0zPp/vUv+l8/PARzn5D/jQBY9fxoBOemP/wBdV/8AS+5tz/wFv8aduuv+ncn23etMCfrikHP6VCrXOB8tv/303v7UFroceXCf+2h9P92gCb14/wA4pSMZ/GoC91ggww/TzT/8TQZLnnFvH36S+/8Au0AWMf5/GkqESXOQTbofpL7/AEpBNcDkWw/7+D/CmBY/D6/lRjj8P6VX8+fvaE/SQelH2ibkfY5Pwdf8aBFlu9Gf5/1qt9pl/wCfOYZ9GT/4ql+0SZ5tZ/zT/wCKoAsDtQDwOf8AOKgFwe9tcD/vn/Gg3QAA+z3Ht8gPb60ATZx/9el6Gq5uVwQYLgH/AK50v2pTyYphyesTetAFgfWgGq4u4x/DMP8Atk3+FBvIh18zp/zyb/CmBYz/AJ/Cg96r/brf+8wx6xt6fSj7dbf89ef91v8ACgCzS81W+223/PdR9c0v2y2JP+kx/wDfVAE9H8qh+12x/wCXiL/vsUoubftPEf8AtoPT60ATUlME0J586Mk+jil81P8Anov4MPWmA+kpA6n+IfnQGz70AO560UYo5J70AFApefoetJ096YhaOaTmjNACj8qSjJ6YooGGf5Uv8qTn/P0o/nQIcO1APSkB6CjOB/n0pgBPB5pe/wCP9aQn3pev+fekAen+fWk7HsPX8KXr0FIf6UAOzk9aQdf8PxoHBx2o+poACeP8+lKab0X8P6Up6n/PpTAXofT/ACaP4fw/pSD72P0/E0E5X8P6UAOPf8f6UhPzfj/U0h7/AOFGMN16np+JoAO3+fSl5x/n2pv8P4f0pc9TznPr7igBR168Z/qaP4fw/pSd/p/iaPqe3p7UAOPX/PrQO34f1pD1P+e4oGc/596AD+H14/oKXPJ57/1pp+7+Hr7Cl4B/H+ooAN3HH+eKP4snr/8AqpBx/n2peuef84FAC/T/ADyaCcqfp/SkHX8f6mj+H/gP9KAH98+/9aaP8/rSk8/59aQfX/PNAC54P+fSlHUY55/qaaehHp/9alX7w9d39aAE/wCWY+n9Kd/F+P8AWmAjYPQD+lOP3j659fcUAB/p/Q0v8R/H+lN/+t/WnN39fT8qAAc/5+tJ/D17f0FAOSPr/U0mfkH0/oKAHdyffP6mkPT8OP8AvmlPXn17/U03+H8P/ZTQA48N7k/+zUn8P4f0pf4vbP8A7NSD+n9DQAvTPGOf6ij+E++f5NSdz9c/qKP4fwP/ALNQA8nB7DnP8qaWG0/T/Ggn65z/AIUg79v8mgBwOT/n2oB+brxx/M0gPPXt/QUZ+b/PqaAAHHb1/kKd0P44/nTCTjI9M/oKUH5vx/qaADPHPP1/Cl9vf+ppucofp/QU7uf97+tACZ+X8P8ACnZ+f/gX9TTBwg+mf0FP6MOe/wDU0AJ0C/T+gp2en1/xqPOAP6fQU7gsOvX+p/xoAN38v8KXPOM/55pufl/DP6Uo4Y89/wCtAxe4z/npSDO7/PvSA/y/oKVfvH/Pc0AAPHpzn+VA479v8aAePr/gKP6/4mgBc/Njk8j+lJ/D+H9DQff/AD0oPTj/AD1oAU/eHru5/MU0/c/D+lLn/H+VHbH+e9AC9+Ouf603+DH+zj9KXPI+v+FHp9P6GkAo+9z6/wBTTc8fh/hS5+f8f600Hj2/+tTAeR1x6/40Hr/n2pM4I7f/AK6Q4IP0/pSAU/5/I0p9/wDPIpD1P+fWk6/5+lAC5/z+FLn5v8+tIf0//XSdD/n1pAKeg9cUdf8AP1pM4WgHn2pjFzg/j/hR/h/SkH6//qooAXOT+NAPHtikB7/j/Kk7YpAO9qOpozzSZoAP8KKCaQ0hhnpRRmkNADu/FITikzyKO1AAetLSZoPWgBR1pKSjPNABR1NHWgdaADvR1FFJ7UgFxyaOw470mc/nRn+VAB/CKO3tSHoaBzmgBc9KQnAH0pD0zRnP6UAKf50H71Iemfeg8nmgBe9ANJnH5UHrnpQAdMg0owc+tIOo/Gk6flSAO2O+KXg/nSZ5PPpQh+b8aAKMR/dp7gfyp4/z+VRxgiNfYDj8KcsqOzhWB2Eq2OxxUgO/z+lB7/57UEHnPXml/iz+dACk9T9aM03GeD1x/WkMsasA8iK3oWwetAEgPPP+eaQdvw/nTUdXxsZT06HPenjqPwpgA6D/AD60e9JyFH0pTnnA7d/pQIXPBHT/APVQe/4/0pDnnA9acVO7pjrQAetAOcUBTnp3/rQBQADt+FHb3/8ArUDilxx/n0pgB79+KD1P+e9B5yMZowc56/8A66ADvk/55pRRg8cUAcD/AD2oAToP8+lL0yfx4/CkP+R+FLzQAd+Of/10f/Woxn6f/XpcH+VMQntS5OPT/wDVSdOuf8ig9+Mf/qpgKBQBnH+e9GDn3ox0+v8AWgAHagdPyoz/AJ/Og8Dp+lABjAxilPU9qDkZ4o78UAHI69KMc8n07UdOlFACY4x/npSFFPVR+VOpMdcUAIYojjMan6gUz7NAesEZ+qCpehoAP5UwIfsVsf8AlhF/3wKPsdt2t4x/wEVOaSgCH7FbYP7lPyo+xW5/5ZD8CanOfSlHSmBALOEfwMP+Bt/jR9ljxwZB9JG/xqbBox2oEQm2Q/8ALSb/AL/N/jSfZR2nuP8Av6anpR2oArC2Yni5uB/wOl+zyAcXM36f4VY5owaAK/kSj/l7lH4L/wDE0vkz8f6W/wD3wvr9Knx1ozzQBD5dx/z8n8Y1o8u56C4Q/WL2+tTYOaAp/T+lAEO26yf38Rx/0yP/AMVQBddfMgP1jP8A8VU+KB1pgV83Ywc2/wD3yf8AGgm854tz+LVYBOKCD6UAQb7zdzHAef75/wAKPMuu8ERGf+ep9/8AZqfnPT9PegD8/wD9dAEBmucH/R48Y/56n0/3aUy3GcfZQPpL9Papux/z2oJJP+fUUAQiaYHm1P8A38X3o8+YD/j1lP0ZfT61MAcjj0/maMHaeP09qAITcvz/AKJOPf5f/iqPtJyP9FnH/AR6/Wpznn/Pek78D/PNAFf7WMH9xP0/uD0pTdr08i4H/bI+tT9R9B/SjB9KAIReR55SfHvC3v7UfaocciTp/wA8X9PpU4B9+v8AjSEcZ9v6UARfbLcZy7Dn/nmw7/SkF7bDGZQPqp9/apyMnj1/rQoPH+fWgCub622n/SE6Y6+1ON/af8/UXX++PUVKQSvTt/SlK/PyM8/XuKAIRfWnT7VDnj+Mf4077XbHpcwn/toPb3p4Qf3QePT2NIYo8H92h/AegoAVZ4ScCaPr2cetKHQrwynjs3tTfs8Wf9TGef7g9fpUf2SArzbwnj/nmPSgCxn5vxz+opcH0znH9armxtiT/osOM4/1YHpTfsFtnm2iH/AMetAFk52ngjPfHsKUAhh1+96e9VDYWwX/AFKj6E+lH9n2+eI268YdvX60AWf+WY9Mf0p2fmPpz/MVS+wQADiUcdpX9PrTzYRj+Kf1/wBc/t70AWieTn/PBoPAPp/9YVW+xgdJLjH/AF2b396DanaT9ouBkf8APQ+1AFr+IfXp+Jpmf3Y78f0FQi2fccXNwMH+8PU+1IYJdnFzP0/2T2/3aALJ+9+Pb/eo6j04/oarm3nB/wCPuXB/2UPf/dpDb3I5+2P6f6tT2PtQBazyf89xTR/n9arCG65P2wnHrEvtSiK74xdA/wDbEe/vQBZ9/TH9KXIx+P8AjVXy7wjP2iPp/wA8T6D/AGqXZe5H72Dr/wA8z6n/AGqALB6fgf5Cl5zjPfGfxNVsXn96DoT9xh2+tL/pm/IFuQSP7w7mgCfOPyP8hTujn6/1NVS14f8Alnbn5f7zf3R7UeZe78+TATn/AJ6t6/7tAE/8GeOn9KcOowO/9aq+ZebcfZounaY+h/2acJbsEZtEOD/z246j/ZoAnH+q/Dj8qcfvf8C/rVTzbry/+PTjH/PUelOM9xn5rNs57Sr6j3oAn6Lj/Z/pS5+Y8d8/qP8AGq3nzY+azlyPR0PY+9BuJM82twOe2w9x/tUAWOw+mP0pw+9+Pf6iqv2ls5NrcgY/urnof9qnC8+bi1ugPeP3HvQBYH3Pw/8AZaUfe+p/r/8AXqoL1cHMFyOP+eR9DS/b4wf9Xcdf+eDeo9qBlgdD9P6U70+v9aqfb4dvCz/jA/ofagX0Of8AlpnP/PJ/Ue1AFr+EfT+n/wBagk7vqf6//Xqt9ut9oG8jjoUb0PtSm+ttw/fKOe+R3FAE5+7n2/pSnr+I/nVY31ptGLmMcd2x2NON9a7v+PqHr/fHrQBN2/D+gpc/0/mag+12xXH2mHp/z0HpTvtNvu/4+Iev/PQetAEvTn/PQUZ55z/nNRC4hwP30X/fQ9qcJot/EikZ6hh70AOB5/z7UAf5/Om71wPmB/H6U7B/z+NAxc/N75/qKQH5fw/pRg5Gfx/SjBx0OPT86Qhf8/rScYP0/pQcg9Mf5FBzjp2/pSAP1/yaOnOaOf8AP1oH+f0pgHr/AJ9aM4J5o/Cg/SgYmQPype/pSEZHrS4PFAAKM/yoNJg+lADu+BSdqTvg9qTnFIB2e1J6Ud8UlAC0Uho5pAGeKCaToOlHNAwNKTSUEGgQhP5Uuc03k9qU9OBQMM8ilzSH2FJzjigBc/ypSfmNIQc0hPI+tAAODz60f4UckZ9qOnbtSAXPP40gNLtOefXFN7igAHT8KCOPajr260c8igAByBmjsKTnnA7UmTt6fhQA48j9KO/40YPp3pMErn2oADkEEelB4P5UhyB39KUj24pAH8RPvQMg/hSc8cUdh64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data:image/jpeg;base64,/9j/4AAQSkZJRgABAQAAAQAB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iJMMf+6P/QRUjMem7v8A+zVHB/qI8/3R/IVIeT/n1rnNQzxnnp/Q0oJzjJpO3+f7tKBg/j/WmMXOQf8APc0McH8/5UgHX8f60vVvx/woAUMcDJzz/WgMdvrx/Sk7Z/z3pe34/wBKAFBOeOxo7YPPFHv9P5mgGmAucnHqf60mTtHsKOPpS9B+FAhcmk56/jSnrSfw/hQMO/tQM96UUfWmIM0UCloAM8jmjPFGBRjigBcmjNFFABn0o7YoFAoAUmjPH+fSijFMAoBoo7UALnmj8aO9LQIBnI5o7GjvS0wDJ3fjQCcUtJSAP8aO1KKO1MAoo/z/ADo70AGcYoJoo7igQZOKXJ7Un8NLQAnODSjO7r3pB0/D+lKPvfj/AFoATJ5+lLn5uvf+tJ/n9KDnf+NAASSvXtQSc8Hv/jQaD1/H/GgAydo+n+FBJwf8+tHb8P8ACjsf8+tAxQaTJ29e1KP8/mKT+H8P6UxCgnPXv/WkDfL+H9BSj+v9aQdPw/oKYACcnn1/rQM5HPp/SjufxoA/p/SgBMnd+f8AI0uTuP4fzoUZ/wA+xo/i/L+dAChjk8/5xQSf8/jSd/8APpSn/P60AIc7vbP+FJn+VL/EPr/hSY6fSgB2Tu6+lGfr/nFJ/F+Ipew/z6UABzj8P8aCfmHPeg/0o7j60ALk8fSg/X/PNJ2/ClPX/PvQAmT60EnH4UtJQIUk560maUikoADSnOetJS45oATkd6OaU0GgA57GkpeeKT/P8qACg8UUuKADvSUueaSgA/w/xo70etKOv40AIDzR2/ClFHagBOcHHr/jS5NHr9aB0FMBAeOtBzg80fw/hS9j/n1oATn1oycj/PpS0Y/z+VACZPrS5I/z9aKQ/wCf1pABz/OgGlNA6/59qYCDP+fwo6iigd/p/jQAnY/59aCcfSl9aDQAhJODRnj8KB90UHgfhQITJBpSTvJz3oYc0Hr+NAwGfX1pAeKB1/OjsfpQAfwnmlOc9e9GKOo/GkAdxSZo9KCKAEzRntSnNFACZJFB4FKOlJQAZNIc0poPXNMBB1o6UtFIBO1JTqTHFAhOvejHalPWj0oASjHFOxTaBidB1pcUUp7UgG9MUUtFADeaM4paQAUAHP0oORnmlNBoATmkpaKAE9qUHFLSYzQAmfej0paSkAmKKKXHNACDpRnmg0nagYUlLQRQAg4oyfWig96ADJpKX1ooACaTpQe9B70AGeKCT69KD1NGOtAASeee1B70EUd6QCEn19qU9/0o9aQ0AICSPQ0HtS0Y9aAEGRxnNAz096PT/PrSjr+NAEcPESY/uj+YpwOcf59abCP3Uf8Auj+dOHP+fasyxT0/z6AUoPPr/wDro9B7/wBRS+mP89aAE7H8f5U4fe/H+tJ7f56ClH5//rNMBvQfh/Q089fx/rTf8P6U7qfx/rQAg6fhTu/+fak/h/Cl7/jTAT/P86XuPejGB68Ud6AClpMUvegQUUdvwpaAEpaB09qXFMBM0tGKKACij0ooAXFAFGaWgBBRS0d6YCUuKMcUooATFLRS0AGKKXtR3oAKKKWgQUUUtMBP8/pRR/n9DR3x/nrQAhH+fwNB60v+f0pHIAJPAxk/nQAHp/n0pf8AGq6XtrM2yK4idv7quCelWGIVSzcKOpoEJ2pw6/59aprqtgx2reQljwBvHpVsHLZH+eaADt/n0pf4j/nvSdj/AJ7UL94/X/GmAH+lB6/j/jSkfyo7/wCfegY3+H8P8KU9P8+9HT/P0pT0/wA+9AhBxQPu/h/Sl/z+tVru+trKESXUqxocAE9zimBZH9f601Rx+H9BUdpeQXkQkt5BIhPUfWpAPl/AfyoAB1P4/wBaF/w/pS4+Y/jSL/h/SgBR/j/I0fxdf85oHv7/AMjS9/8APrQAnf8AH+lB/p/jR3/H+lB/p/jQAHr+P+FH+FL3/H/Ck7c+lACnr+IpM8f59qUnmj/P8qAEP9KU9fxoNHfp3oATt+FL6/X/ABo7fhSmgBO4ox/Sl/nSGgQopMc0tYtv4lsp737IiS+Zu25IGM/nQBs0d6juLmG2hMs8iog7mo7O9hvbZbiEnYxOM+xoAsUGsSDxLZXV4toiTBy23JAx/OtsY7fyoAKDQaX+VACUGqWo6raaeAJ5PnPAReSasyTCOF5TkqilsfrTAk/z/KisXTPEttqV0IIoZVOCctjFbKnIoAXuaUdaO9A60AJSev8An1p2KQjn/PvQAd6B0/z7UvueBXO3vi6ytZjFGrTlTglTgUAdAehpcf5/OuZg8aWskgWSB41P8Wc10cE8dxEskTbkfkEd+tAD6Mcf59qUUn+f5UAB6UH/AD+tR3Mv2e2kmI3bFLY9cCsTR/Ey6rdeQLby/lJzvz/SkBv9/wDPrR3/AC/pRkYz0o9Pw/pTAAKTHJ/z60vpQRyf8+tIBD3oHT8f8KUdce9C8Hnp/wDqpgNHSg9PwrnJvE0keqtYraqVEmzfn/61dGDuU8Y/yaAFNJ/EKd/jXNaz4ml03U2tEgRwFB3E+tAHRgc0Dv8ASqV5qlvYWiXF023eBgDkk46Umkal/adp9o2eWCxAHtQBfHf60Cgfex70YpAJjofahulDsEjLscKoySewrJ0vV5NTuJSkGLVOFkP8RoA1qSsm31hrvVmt7aHdbxEiSXtn2rX7igBB3pSOKBR2oAQjNBpR3+tHpQAlH+FL3FZeta1BpESmQFpX+6g6mmBpUf41xQ8X6gwLJbR7PXaa2NE8Rx6g4hmQRzY49GpCN00Vn6tq9vpVsJJcs78Ig6k1zP8Awl2pSFmitk2f7pOKAO2ornNG8TrezLDcoEkbgEdCfSuiQ7hkUDFxik7UuKPSgBKSnGkNAAaTFLRSASkpe1HegBBRS46UlABRRS/hSAaBnNGOKU+1BoAaelBpaKAG0hp2KKBietIaWigBqhhkHBGeKX1paKAGminY7GjFADQM0H0px7f59KTFACGjpSjpSdx/n0oAWk9KB/SjHApAJ/KgDgZpf/10D9MUAJ/FR14o7evT+lLQMaemaUD5vrzSAZyP89qUYwPXj+lAiKL/AFUf+6P609Twf89hTI+YUH+yP/QTUmOD/n0qCwx834/+zUp5HHv/ACNIB/n8TSj+n9P/AK9ADj6den9BQPu/h/jTe/8An1oJwPw/pQAvQ/59qUf0/wAaUdvr/WkHY+1AB1paUD5vx/wpOlMA7Ud6WjtQAUvWk9qUUCDsaXvSd/w/woPWgAPCn6UveigUwClpKXFABRiijFAB796XvRilNACUtJS0wDFL/jRRQAlKOtH+FLQAdqXv+NIOlKKYCf4Uvf8AGig9fxoEHalpD0/D+lL3/wA+tAAP8/lR3/z60Dp+H9KO9ACf5/So7kfuJM/3T/WpOv8An2qO5/1MnrtP9aAOC8Jn/idN9G/rV/xPrzSE6fZNntIw/kK5i3upbWeUw8O25c+nNTWbvp+owy3EROCHw4+8D3q7EHVeGNB8iMXd0n7w/cU9veulnnitYmkmdUQdSTgdTTbaaOe3SSJgUcZGPpXF+M715tUSz3YijGT6ZJPNLcZ0K+KdKZwvnkc4ztOOla8U0cyh4nVlJ4IPHeuIn0nSBphMd7ELpF3BvMHJx0xUfh3VntdOvQTny4/MUehosFzrL/XrCwl8uebLd1XkjpRY69YahJst5vn7KwwT16Vw2iQ2d5dSS6ncKo+8QzY3k0arHa2GpRvplyrxkbhsfJQg07Bc7/U9Tt9MgWa43bGbb8ozzxVFvFOmJbpKZGO8427eeM9qyfFM/wBp8O2kv99gf0FVfC+hwXts1zdLvBbaq5xRYLnT6fr9hqEhjhkIfPCuMZ6VX8Tmx+wR/bzJ5W8Y8rrnBrktZs/7E1oLbuQvDx+o56VteLpfN0G2kA4Z1P6UWA0tGuLC10d57XzjBGSx3gZog8VabJDI+6RAgHDDk/SsvSv+RPuf9x6xPDGnR6jf7ZgTEi7iPWnYVzrIPFumSyhD5qAn7zLx/OtxHUjORjAINcB4s02DTrqF7ZdiSqcoOgIrXnvZIPBwlViJGjChs++KVhl268WabbTGMeZKRkEoOM/jSyeK9OjhjmUSSB+CoA3KR681z/hPSbe9aSa6G9U4CnoTjvUPivSotMvojb8RTKTt9COtFgud3ZXaXttHPGrKsgyAetWOhP8An1rL8Oj/AIk1p3+StRh/n8TSGYlv4mtrjUhZpDIHLlcnGOPx9qu6nqKaZZG5lRnQELgdea4jR/8AkbB/12b+tdJ4x48Pv/vr/OnYVy7p+uxX9lNcxxOqxdQcc8ZqhF4zspEcvC6bRkZI+Y+lZ/hf/kAXx9Cf5VjeGrCPUNRCTcoi7iPWnYVzp4fGlnLIEeCSNT/ESDiuiilSaNZI2DK3IIrkPFuj21vYpeW8axsjBWCjAINXvBlw0ullGOfKcgfQ0rDudDM7RxO6ruKqTt9ax9I8SRandNAIGiYAkZYGtsjj8K8+QHSfGDJ91PN4z/db/wDXSQHS6z4li0q5WAwGRim44bGKvw6pHNpf27btTy95GemO1cBrTSX+vXZj+bywcf7qirkWolPBssIbDeZ5Y+h5p2Fc6XRvEX9rzuiWpRUGSxbP9KydP1HTZNaEcemCOXzCPM8wnB9cVZ8FWpj01pz1lY4+g4rA0b/kZx/11anYCz4w1X7VdCyEZUW7n5t3DfhV7wtrWVh07yDwG+fd+PTFR+Ooo0S0dUUOztuIUAnj1rV8LwRDRreTyk3kN820Z6+tAHH6Zcx2uuCeY4RJGJxXRf8ACbIrkLZkpngl8HH0xXN6dapd64sMgyjSnI9Rmul8X2FrDo0csUKo8cgVSoxwaAOjsNQh1C3WeEna3UHsfSpp5PKgeTGdik49cCua8DsTp0wPOJOK6kgFcEZB6g0hnlmp6mb/AFRrwx7MkYTOcYrsNP1g6npN6Wh8vZGV4bOeD7VzXiKNF8USoqqq7l4AwK7i5iSPS7jYir+5JO0AdqYjgfD2oRadem4myQqHAHc1ux+NiJAr2eE74fnFYvha0ivNWjWZQyKC2D3rX8cWsEUVpNGiq5YqSBjIoA6uG/t5rMXYfEO3dk9hXN3PjZFuCLS28xAfvMcZrNnuHi8ExKpI8yYofp1qLw/qdhpsDtcW8kkzH7ygEY9KLBc6TRvFMOoTCCZPKlbpzwa38gk45ry+9uoH1f7TYRPFHlWCsMYbv0r023bfGjcfMAaQFTXGmXRbtoM+Z5ZxjrXC+GP7PN4x1DZ0Gzf93PfNeizyQxLmeSNEPB3nA+lcpd+E7W8dptMvYwCeVByo/EU0DJ9b0K31K1SXTEhEwIwUIAI71d8N6feafZtDd7eGyuGzgYrlLzRdV0ZWuQcxxn/WRt098V0nhjWpdQtpUnOZIRnP94UCH654mj0uT7PEglnxkjPC/WsmPxrdK6+daRhT6ZB/nWRpKjUPEiNcDeJJixB713Gp6LbarbLHL8mwgqyjkD0oGEl/FqGg3E8X3TC+QexweK4PQNRTTbh53Uu2zCqO5rtn0uDTNBvI4CxzExYk+xrkvB9rHcaqDIoYRoWAPrQI0F8Z3qSqs1rEF7jBBx+db97rfl6C2o2yqxwCobp1FYnjuJFSykCgOSVJ74wKjJ/4oB8+vH/fQoAVPGd08RUW0bzn7oUHAFPtPGU/2nZfQxqnQ7QQV/Wo/BFsjNcTlQXTABPas3xXGB4jmCjbvCk/UiiwGpdeML0yNJa2yrbg4DOpOfxrc0DWxqsLb02SR43AdD71X1O0ij8LTxogVVhBAA74FZPgXma5/wB1aLASTa/crrzWixW+wTbNxj+bH1zXRanqsOl2TTzcnOFUdzzXDyc+LX/6+a0vHcjedaQ/w4LfjQAxPFmqzyMYIFKA5ICE4H1rG1W//tLUzclNhKqpGe4rtvDFrFDo0BVRucZY+vNcj4jt47fxFMkQAU7WwOxNAE/im7u5J0hlTbbpjy224ydo71a8K3t+Jbe3WM/ZCxy2z+tTeNuLKxHv/StTwmP+JLD9T/OgCpqvia4XUDY6dEGlVtpY85PtUFzrHiCxVHuYk2H0XP8AKq+taJf2mqS39krMjN5gK9VNMi8TX9sVS9gWRV6h1wTQM6CXUHvfDV1P5bRt5R4I/lWT4QvLho5LV+Iokyo24Oc10OlajBqlpvjUAdGQ9jV5Y0XJVFU+wxSA4fwpe3CakbVRiKRmZsryT9a7lTuUGkWNFwVRQfpTumB6UDDv+FA6mqupXsenWcl1KrMiYyF69axP+E0sSc+RN+Q/xoA6TpR2rDvPFFrZvGkkMrF0DjGOh/Gnad4mttQuxbxQyhiCctjFIDaPSsTU/Dlvql59pmmlDbQu0dMCtsHIzSmgChIlnp9kxkEccCjkEcHiuF0oNeeIVazQqnmlhx91aueJZ7nUtcFiuREjhFHbJ6k11Wj6RBpkGyMZY/ec9TTEV9T8PwarMk1xLIuxdoVelXY7e102yxhI4UUbmbAz9audq4jxfc3F1qi2Ee7ylxkDoWNAzNyL7xCWsEKo0oKYHQZ616LECFANZuiaLDpkIAG6U/fc9/pWtikAdTRj8qXvR0BoASkIpTR2oATvRSijFIBAKMUuKD0oAbRS4oxQA3FBpxGaTFACUUpFJ1FIBMUmKdRigBuKQdadRQMaBSU/HWkNACYpBS/ypD3oAAOlLRxzRjmgBMUUpooATtSY46U7/P8AOg96AG4opTzx3oI5/GkMTFJjnFO9e9B69eaBDexoPal9v896TtQMMZzSDt9ace1Ko+YfXP8AOgCvEcwx+u0f+g1IfTP+c1HBzCn+6M/kKkPX/PrUFCgcfh/Q0o6n3/8ArUn8P+f7tOHf3/xoATPr/nrSMP8AP4UuOD+P8jR3/H/CgBc/z/rR2/z6Ue/+e9LimAvGfxpD3o9f8+tKO+P89KAFP3vxpvb8KXv6UooAKO1LSdvwoELRik/xozQAopaKKYBRQKPSgApRxRR2oAWiiigAFKKKKYBS0lKKADH8qD7UtFACdqUUYyKKYgpe9JSnrQAdvw/pR3/z60H+lLQA3t/n0qveaha2AU3Uqxhs4z3qx2/z6VgeL7FbqwErzeWYMsBjO72piNR9VsY7VbprhRC5wHxxmhL23vbR5baQOmCMiufNgt14RhSaXyNnz5I9MnFXPCkLf2IAwxvJ/KgDlvDltFc60UmXcoLHH510Pi/SRcaet5An7236gd1z/SrGmeGE029+0rcl+vylcdfxreeMMhRhlTwQe/Jptiscd4O1XrYysAMboyf1FUPF8Bi10TOvySqCD64PIrcXwfDFc+fBePHhtyjZnH61r32lW2oWvk3Q3+jDgg880XCxzcNp4aazE7vgd1L/ADD8KnGnaRc6Zef2TlpTERgk5pw8EW+7/j7kxn+7/wDXrd03S7bTYykCYJ6k9+tMLHAaANOed4tTXg/dJOMH0NbrQ+FUnERwzccqxI/OtHUfCllfXJmUtA7HLbOcnim2XhGytZhI7vNtOQG4GaLiKfjCGGDQbZLcfulcbec8Yqr4U1i2trZ7S5kEfzblZuBV/wAcIF0eIKMDzB/IVQ0LQrXVdFVptyyLIQHXrj0p9AM/X7tdX1xfsoLoAEUjvWv4si8nw9ap/dZB+la+meGrLTpfMXdLIDwz9qsarpMOq2qwTM6opDZXrnFK47HP6R/yJ9z/ALr1T8Dn/TZs/wDPOuqttEgt9NeyR5DFJkEk881FpPh600uRpIXlZmXaQxGKdxWMDx5/rbP6N/OrT2r3fgoRRjLiIMB64NbOqaFbas0f2lpB5eQuwinsiaNpLGFHlW3TIU9SM0rjOR8J6xb2DSQ3TbEc5Dehx3qDxVq0WqX0Yg5hhBAb+8Sasxnw5qU7STrLZs3JCt8p/SqOvtp3mW9vpnzJGDuf+8TT6iO28OHGjWn+5Wow4qhokBg0u2jYYYIM1oH/AD+tSM8ySX+zfErvMD+6nJYe2a1fFOu2l7Ypa2jmQlgzHGABXSaj4f0/UphLcRsJP7yHBNQJ4U0pIHiEchD9WLfMPpVXFYx/C/8AyAb78f5VhaBqQ0y/WZgShG18ehruRpVrpel3UVsH2shJ3NntXI+EbSG7vZ4p0Do0R4P1pgXPFGvW1/ZR2lo5cFgztjA+lbHg+ze20pWcFWlJbB9O1TW3hXSoZBIInYjkBnyK2kjWMAKMAdBUgL25rh/HdqYb62vUyN42E+45FdyelVNT0221OARXalkVtwwcEUkM4zwhZ/apryaUbgybCfc9a59kkSR7Q/wyYx79K9R0/SbTTYmS1UqrHJ3Nnmqr+GtMe8N0YmMpfefm4zn0qrisWdLtfsunQQ4wUTBx64rhNF58Tj/rq1ekBQFwOlZdv4d0+3uvtUcTCUHdncaLhYw/HiN9msnx8u9hn3xU3hfVrY2dvYqW84K2eOPWuju7C3voDBcxq6Zzg9vpVSz8PadYz+dbwlXAIBLE0BY4fQOfEkf/AF0aun8a/wDIB/7ar/WtC38O6da3IuIYSJQc5LGrd9p9tqFuILlN8ec4zii4WOe8Df8AIPn/AOun9K6rtzVTT9LtdNjKWqbFJyRknmrlJjPN/FOYfE0rMOPlYe4rqo9Wt9T0m9eAMBHEQc8dq0L/AEey1Fla7gWRl4B5B/Oi20extIJIYYQscgwwyeadxHE+C/8AkKn/AK5mtTx7/wAetl/vmt+z0PT9Pm821gEb4xkMTx+dS3+l2moKi3cQkVSSoJIx+VFwscjHYvfeCVSIbpI5C6qB19aqeH9ZtdOjaC8twy53BtoLA+nNd7aWUFlCsNtHsRTkDJNVbnQdNupTLNaRlj3GR/Ki4WMSz8TWl1eLAmmKVY7QwUZ+uMV1akdhgVVs9KsbHP2a3SMnv1P61cGAfxpDM3XtPOpaVNbp/rMbk+oritE1iXRLiSG4hJVjhlPBU+or0c9qp3el2V62bm1jkI7kc/pQI5LXvFcV9Yva2kTYlGGZx0HtVvwXp0sMM08ylRLhVB9K3IdB0yCUPHZxhgevJrRChcBQAB2FFwsea3kE/h/XvM25VZN8bdmB7Vo6p4ua4tEisRJFISCz55+gxXZ3NnBdx7LiJZF9GFVotD02Fw8dnGrKeDigLGRZy38vhi7kvnJLRtt3DnGDWL4H/wCQlJ/1z/rXevDG8TROgaNhtK+1QWmmWVo5e3to426ZUfSncLHMePj+4sf95v5Cq78eAD/vD/0KuxubC1vNouYEl29Nwzjig6faG1+zG3TyOuzHHelcLHL+BRm2uv8AeX+RrI8V/wDIzy/RP5V6Db2NtaKy20CRBjkhRjNMl02ynl82W1ieQkZZlye1FwsZ2tD/AIpu5/64j+QrC8Cffusf3V/rXaPBFJEY5I1aMjBUjIqOCytrTd9nt448jnauM9adwseeHnxe/wD19H+ddF4w0yS9tEuIELPAxyB1Kmt/+zrMTGX7LF5m7O7YM59ashRk8f54ouFjz7SfE76bZ/Znh8zb9z2+tY9zLNc6gZ7kESSsGx7dq9P/ALNstxY2kJbrkoM057C0dtz20LNgclATRcLHL+NYXfT7WVRlUfDe3FR+FdZ/499OEPdiXz+Ndi8KSRlXRWU8EEZFRxWVtC4aK2iRh0KoAaQHH6jrmsafqbCcDyg2Qu35WHbmqWs+If7Wthbx2aqxIy/VuPSvQJYY51CyxpIvoy5FRrY2qMGS2hUjkEIKAMPwjp81pYM8w2tKwYKewxXRqOKAOaUdfzoGNA4oIpcZFFICG6tobuExToHjOMqapf2Bpf8Az5R/rWnQaAKEukWE7BpbVHZQFBPoKW20mxtZPMgto0cDqKumjuaYCY4wKKXsaBSA5GXWrr/hIjaKkPlibZny+fzrrFOab5EO7f5Sbs53bRn86koAbiuU1XWbu3142saRmPcoyUyecd663vUZgiZt5iQt6lRmgBVzilpe1KRxQA2jHWloxQAlFL3ooATtRS9qDSATHWjFB5ooAT1o9KXFA7UAJSU6koAQUY4pcUmMUAIfakpxpMAUgEPSkP8An9aWgjJoATBpDTjSUDEI60hpwFGKAENL7mijGR70AJSdaXHA/wA+lFACdaCOfagcc0dSP8+lABRnp+dKBSD/AD+lIAApOoPNL6f59KKBiHqD+NA6UelL3/L+lADT0/Cndxn0pABz6dv0oAzj/PpQBBbj9yg7bR/Snj6c/wD1jTYP9TF/uj+dOHT68/pUFCn/AOt/Klzgg/j+tAzkfX+oo6AUAA6df84pRz/n3oI/z+VC9P8APqaAExlef88U/v7Z/rSD/P5ClHJ/z60AIOn4U/qabjj8KXp/n3pgLSd6B938KX6etAgoxR/hRQAAUYxR2/ClpgJSilFFIAoxRS0wEFLRRQAUtFA6UwCilooAO9J/hS96WgA70Ud6KBCjpR2oo7UwCjvR/n+VAFABS96KKAE7VUv9Nt9QMX2gMwjbdgHAPXrVztQKAKV3plve2628qkRqQQF46AcVaiijhRY4kCovAA7daeP8/pS+v+e5oAQ/5/Kg9P8APrQR/n8KD/n9aAExxR/n9TS9h/nsKO3P+etAhAB+v+FL1P8An3oHWge3+etMA/i/z7Uf5/nRj5vx/wAKMc/596AKGsaVHq1usErsiht2V/CjS9Mi0u08iJ3cBt2W960P4v8APtSY498UwF7/AI/1FIB8v4f0p3f8aT+H8KAAD+f9aaB8v+fanj+tIPu/59qAEHWjAYEEZBHI9acOpoFAHPXPhDTZ5mdRJFk52o2BUll4U020m8zbJIRyBIcit2ii4WEA29BikNO9aKAG/wCNFOpDQAyaNZonifo42nFZmmeHbLS5jLbmTcw2nc2Rj8q16KBCYA4paKD0oACM0UUf40DDtRR2paBCUfU9qWjtTATrQKWjtQAmKWjijHNABj3pKXtRigAwfxopaMUANpT9TRjilIoASjtS0Y4oAQjNHf8AGlNHf8aAEpCOaXHFBHJ/z60AGOaO4/z6Uvek/wA/ypAJ2FL+Hr/WjtR3/P8ArQAdKB/n9KWk/wA/ypgFIeh/H+tKDR3P+fWgBP8A61A7f59KWkHQZ/zwKAA/dobv/n1pT0/CjsaQCcbvxoH3h/n0pSOfxpBximAY4/Ck9f8APrS/4UdCf8+tAB/jSDoKd1/Omr0H+fSgAHK/hQeDS9qCKADvSUpo70AIOho70uaTFACYoPanUUANxS45oxRSAB6UlLjmigBMUYpcUUAIaQUpFHegBKXrmj60UAIaO4paB2zQA2ilo9aAA0lKaKAE9KO9L6Ug6igBPrR2pf8ACikAhoNLQRQAlIacaSkA0+lGKXFIeRQAlHWlA5ooATAxSAc06gigY2jpS0HvQAnpRjAH0oI4pSOtADaT09Kcec0lADVYMW/2acKNoGcDGetLjrSAbRilIoIoAT6UHrS9Qf8APrSHmgYmODSelOI/x/nSGgAxzQP60p6dP880q/ex70AVoh+5jznG0f1qTov5fyqND+4j/wB0f+g1IRgf59agYo4P+fX/AOtSHt9P6Udz6c/1pcdf89hQMU8n8v50fw/h/SjGT/n1/wDrUEcY/wA9KADv/n2pQQPyo749/wCtIf8AP5UwHd/8+1FAHr60Y4/z6UAL2o70uP5/1oA4/WgBO1LQaKBBQByaKKYCjpS0h6Uo57UAFHeilxQAlFGKWgAopRRTAKO1FLigBKWjGKMGgBe9JSjrQRxTEB6/jQDxQQc/jQB8v4UALj/P5UCjFAoAP8/ypaQ5yP8APpSnrigBP6//AFqPX/PrS9T/AJ9qQY6/570AFH+f50D/AD+lHr/n1oAP8/ypT0/z70lKcUCCjt/n3o9KOgH+fWgAH+f0pBx+X+NOH+f0pAP5UAH8X+faj/D/ABpR978f8Kb/AIUwF/i/z7Uh6fhS/wAX+faggY69qYC9/wAaT+H8P6Upx60mRt6joKAF/wAaQdPwpeOuR1oHTqKAAetA4oyo7jrSAjHX9aAF7GjvRkf3h+dJuX+8PzoAXvRSbh/eH50b1/vD86AF5zSYNG5f7w/Ojcv94fnQAueaBQWXP3gPxpN6/wB5fzoEONFN3r/eH50b0xneuPrQMdRzTd6AffX86PMT++vX1oEOopu9P76/nRvTuy/nTAd2o7e1N8xP76/nR5kfTzFH4ikA6im+bH/z0T/voUebHj/WJ/31TAf2NGOvFMEsQ/5aJ/30KPOi5/ex5/3hSAeKKZ58XeRP++hQJ4T/AMtY/wDvoUwHClx7VH58H/PaP/voUfaIP+e0f/fQoAk7etGKi+1W/wDz2i/76FBurf8A57xf99CkBLj8qOMcdcVF9qt8f6+L/vsUG6tgv/HxF/32KAJTRgVCbu2/5+Iv++hR9stupuIv++xTAm7de1BqD7Za4P8ApMPT++KU3tp/z8w/99igCbqaTHSoPttp/wA/UP8A32KDfWfe6h/77FAFjoKD1qu1/Zj/AJeof++xQdQs/wDn7h/77FICx3oqt/aFln/j7h7fxj2o/tGy/wCfuH/vselMCwP8/rS9zVU6jZDP+lw9/wCMe9H9pWWf+PyH/vsUAWl/z+lJVUanY/8AP5D/AN9/Sj+07HH/AB9w/wDfQoAtnof8+tBqp/adj/z9w/8AfQ96T+1LHP8Ax9xdf71IC36fX/CgdB9Kqf2pY4H+lxf99Uf2pYY/4+ozx60wLR4alP3qqHVLHP8Ax8x/nSf2rYlv+PlOtAFvvigcA/T/AAqoNUsc8XKUHVLHH/HwvT0NAFvsaP8AGqn9qWXP+kL+RoGqWX/PcfkaALfp/nvSEcj/AD6VV/tSz/57f+Omj+1LP/nqf++TQBbNHc/WqZ1Szz/rCfoh/wAKX+07T/noe/8ACf8ACgC2KTtVX+1LTP8ArG/74P8AhTf7UtMfff8A74NAF2iqZ1S0/vv/AN+2/wAKT+1LX+8//ftv8KALtFUv7Utc9X/79t/hR/altnrIf+2bf4UgLvrSd6p/2pbA/wDLT/v2f8KP7VtiP+Wv/fs0AXDRVP8AtS2/6a/9+2/wo/tS2/6af9+z/hQBb4papf2nbf8ATX/v0aP7Uth1Ev8A37NAF2kPSqf9qW3pL/37NJ/alvjpL/37NAF2g1SOqW/IxL/37NL/AGpbY+7N/wB+zQBc7mkqn/attnpL/wB+zQNUtvSX/v2aALmKKpf2rbf3Zv8Av2aDqlv/AHZv+/ZoAumgjtVI6pb8/LN/37NB1S3/ALs3/fo0gLlAqn/altn7s3/fo0DVLf8Auzf9+jQBcxRVIanb/wB2Y/8AbJvak/tS3B5Wb/v0fakBcFHpVP8AtS3GBsn/AO/Ro/tOD/nnP7fujQBcxRVL+1IAPuXH/fo0HU4f+eVx/wB+jQBc6UGqf9pQ9orj/v0aQ6nFziG5/wC/RoGXTR61TOpxHP7m5J/65Gk/tKLtb3P/AH5NAFwjOR/nvR1zVP8AtJD/AMu91/36NH9pIV/49rr/AL8n2oAuYOaTHtVQakmP+Pa6/wC/RoGorn/j0uz3/wBUfagC1il74NVBqHA/0O7P/bL6Un9oHI/0O7/79/SkBc7UlVP7Q6f6Fd/9+/pQL9v+fG6P/AP/AK9AFvvRjNVPt78f6Bdf98D296Pt0mP+PC5/75Ht70AWj1pR/OqYvZT0sLg/l7e9J9tl4/0C45+ntQBbPSlGA1UxeT8qLCb/AL6X296T7ZcHH/Evm7fxL/jQBFFZAwoRcXPKjH70/wB0f41IbIcf6Tdf9/T61PAP3Ef+6P5LTx1Ht/8AX/wqCir9i4P+lXXI/wCep9Kd9hGcfarn/v6fWrPb/PoKXvnv/wDXoGVBZYB/0m6/7+n3pTY5OPtNz/38q0o4P+e1OAyc+/8AWgCr9i4/4+7n/v59aDZcf8fVz/38/wDrVY5x74/oacev40wKv2IjP+l3X/fz6+1H2InP+mXX/fY9PpVvt/n3ooEVfsRz/wAfl1/32PX6UfY2x/x+XWAP749PpVrPP+felNAFX7E2cfbbr/vsf4UfYmx/x+XX/fQ/wq1R2pgVfsTf8/lz/wB9D/Cj7G2cfbbn/vof4VboxQBV+wtn/j9uj/wIf4Uv2Jv+fy6/76H+FWqKAKosW/5/Ln/vof4Un2Fh/wAvlz/32P8ACrlFAFT7CTgm8uj/AMDH+FL9hOf+Py6/77H+FWqWgCn9h/6e7r/vsf4Uv2HH/L3df99j/CrdFMCn9g/6e7r/AL7/APrUv9njvdXP/ff/ANarlHGaAKn9ng/8vVz/AN/P/rUfYF/5+bk/9tP/AK1W6U0CKf8AZ65/4+Ln/v5R/Z6f8/Fz/wB/Kuf5/nQBTAqHTkz/AK+5/wC/ppP7Ojx/rrn/AL+mro60nb8KAKg02Pkedcdf+exoGmQ4/wBZcf8Af5quf40o6UAUv7Mh/wCelx/3+b/Gj+zIehef/v8AN/jV3v8A59aT/P6UAU/7Mt8/enJ/67N/jS/2Zb+s3/f1v8aud/8APqKWgRS/s2355mP/AG2b/Gj+zLb/AKa/9/W/xq4P8/pQO/4/1oAp/wBmW3pJ/wB/W/xoOl2vXbJ0/wCere/vVwf5/Sj/AA/xoAqf2Vaf3ZP+/re3vR/Zdpj7jn/to3+NXP8AP8qD0/z70wKf9l2f/PNuv/PRvb3pBpdnj/VHp/fb/Grv+f5UD+lICp/Zdnn/AFPf++3+NJ/ZVl/zw7f3m/xq6Dz+P+FJ/hTAp/2XZbv9QOv94/40h0uz2j9wM49T/jV3+L8f8KXt+FAFM6XY5/4916+ppBpdjj/j2X8zV09fxoxxQBTGl2X/AD7J196Bpdjj/j2T9auY6fWgdKAKg0uy5/0WOj+y7HH/AB7R5+lXKMUwKX9mWP8Az7R/lS/2ZY8/6NH+VW6O9AFT+zLH/n2j/Kl/s2y/59Yvyq1RQBV/s2y/59Yv++aP7Nsv+faLH+7VqjqKAKv9nWX/AD6xf980f2bZcf6LD/3yKtUUAVf7Osv+fWH/AL5FL/Z1lj/j1h/74FWqKBFX+zrL/n1h/wC+BQNNs/8An1h/74FWu1AoGVf7Nssf8esP/fApf7Osu1pD/wB8CrPagc0CKw0+z/59YP8Av2KP7Ps/+fSD/v2Ks0dqYFb+z7PP/HrB/wB+xQNPs/8An1g/79irNA6UgK39n2f/AD6Qf9+xR9gs/wDn0g/79irIpcUAVhYWf/PpB/37H+FH2Cz/AOfWD/v2KsiimBX+wWeT/okH/fsUn2G0x/x6QZ/65j/CrNH40AV/sVp/z6wf9+xR9itP+fWH/v2P8KsUHr+NAFcWVpj/AI9oc/8AXMUv2K1/59of+/YqftRzSAh+x2v/AD7Q/wDfsUC0thj/AEeH/v2Kmo7UwIPsttg/6PF0/uClFrb7v+PeIc/3BU3UGjpQBF9mtxj9xH/3wKT7Pbj/AJYRf98D0qbPAo7UARG3gz/qY/8AvkUfZ4c/6mP/AL5FTdTSf5/lQBF9nhH/ACxj/wC+RR5MWf8AVJ/3yPepaGH+fzoAj8mL/nmo/wCA0ohjz/q0/L6U/HNHf8v6UAM8qMY/dr+VAjTkbF/L608c0nf/AD70AJ5af3F/KjYp7D8vpTwOfxpO/wDn2oAYUUL0H5UFBt6CnEZX8KD0P+fWgA2j2puBkf59KeO1IB0P+e1ACAdOnSjFL0H4UjDB/wA+9AgwM9O9AHApe9AGf8/SgBB0pP5UoGF5oNIANBHNLQT0pjEoGaKO9ACUvegUUgE5o7ClzRQAUlLQKAEpOT3p1JQAUCiigApMe9L60HrQAh6daKWj0oAT0o9KKKAEPSg0HvS47UAJ+NHbrxS4pB2pAAJyKQcDrS+lJQAZo5xS0lACGiiikAnPNB70tJ2oATmjvS44pMUDE60vp/n0oGaMUAJ1x7//AFqUf5/SgDp6UUAIBijGRg8jFLig0ANxgUv9KDR60gEPegj9KU/hQRz+NADSDR/+qg45/wA+tB+tACA8UmOR6ZpT/n9aCP8AP50AFA7fWg9v8+tKvDdP880AVoSfJT/dH86cP8/lTYf9TH/uinjp/n0rMsUnp9f6gUUd/wDPr/8AWo6D/PpTAXH+fwFL3/z6mjv/AJ9aUDj8KAEHP+fal70Ac8f56UD/AD+tMA/hH0p1J1XH4Uo60AA6Zo70dvTj+lL/ABUCEpaTtS5oAWk6AmlpMZBHamABhS00KcjkYFPoAKKO4oHSgBaKKKAFo9P896KKYAKO9FKOtACHp+FFB6Uv+NABS0lFMQvek7Uf5/nS9KAF/wAaB0/Cjv8AjSDp+FAC9/8APrR/n9KB1/H+tB/z+VAB3/z60DpQfvf59aXt/n0oEH+f5UD/AD+tFA6UDAf5/Sk/z/OlH+f0pKBC/wCP+FB6UdP8/SjtTAd3/wA+1J2/Cgdf8+1GOPwoGHek/wAKUdRRn+VAgx8340f4Uv8AF+NJ/hQAuOfxpO1LnnpR2oAP8aO1FFABR2ooxTAKAKSloASlooNACUtJS0AJiil70fSgA9OaWikx0oAKKO1H+NAB2/ClpO1LQISl7GjFHagApBS0mMimAvagUUvegBKKMUf5/nSAMUAYoFLTASjvRR36UAGPlo7UdqPX/PrQAvf8aT+EfSlpvagB2KMUUUAJ/D+FGOKP4aX/AD/OgA70np/n0paB/n9KAEpTQRS0AIaT/P8AKlNJQAdv8+9B6mg/40vegBB978aO9A6/59qBQAdiPaj/ABo7n/PrR3/GgAFIPuj6Uo6D/PpQeF/CgBDSkZP40HkH/PrQOv40AJ3oH+f0pT1FFAhD3o9aKUdT/n1oGNFFLRQAhpaKQ0AHrRSnjmkFIAFFKOaKYCUuKOKO9IApKWkoAKQ0tFACUY5JooFABSU2UF1AHGetKo2jHYdzQAtBGQaO1LQAHqaSjvn1ooAO1HQUUdqQCetBFL60GgBDSY/GlooAQ0GijFIYUgpTRQAlB7GjFHagBAKDSmjHJoAbjg5pcdcf560EcUtACHvSEf5/OlHrSd/WgAPJ5pO/T/P+TSjt/n0pO4/z6UgDtSHnFO6Ypo6DnpigApB0pfT8P6UDgf59qAE/Dnmj19aPT2x/Sjv/AJ9qAE4wKUfepBzml6gdun9KAK0R/cx/7o/9BqQjANRw8wRn/ZH/AKDUn+P9agsUf4/zNA5/z7UDgfh/Q/40DjP+fSgA6/596Xnb/n0oHf8Az60p70ALnn/PrQOn4Uf5/Wjt/n0FAB3/AB/wpaO9HamAdqX/ABo70ZoAToKxf+Eij/tr7B5Y2B9hl3d609QuVs7KadukaE49fSuOTTpH8PyagQTcmXzs98d6qKuSzuRgjIqqupwNqTWKZMqruY44FR6de/bNLSePl2TBH+0BXJw3Grr4hlcW6fayPmTAxt/OhILnYXWpQWtzb27kmSc4UDt71cBrh9Zn1P8Aty2Z4FDK3+j8fe6dea359Xl03SVuL+MfaG4EY4y1FgubVJXKDW9fEf2k2KeR1xt5x+da0esC50aW9twAyIxwecECiwXNalrkoPEGrX9sn2K2SSVeZGx8v0HNOg8T3c1uYI7XN/u27cYA96LMLnV0VzOn67qC6mtjqkCRvJjaVGMU/VvEFxp+rpbqoeJo920D5iee9OwXOkqC7uY7K1kuJjiNBk45rmDrut2RSe9tE+zMewwR+Pap/El5dXGiCWzVWt5EJlJ6haLBc37O6S9tUnjBCyDIB61Y71yuiX17Z6O010i/ZYo8xlcZNMi1PxFeR/abW3i8lvujv/OiwrnW9qKz9Ivrm7td11btDInBBGM+4q7Lv8p/L+9jj60DKsOqQzajJZIGMka5Y9qu5yK4SwbWf7fnIWP7VgeaOMY9ua2dW125iuhY6fH5lxj5jjIH4U7CudHR2/CuSbWdb0uVH1SBWgY4JUDj8RXU286XEKSIcqy5BpWHcg1W8aw06a5RQzRjOD0PNO0y6a9sIbh1CtIuSB0FU/Ev/IBu/wDc/rXP6dfa1PYxJpkYWOJcEsB8x9s00hHbdx/nvS/5/SsHQNcnvZpLS+j8u6i68Yz+FM0zUbu71m+tpJcxQ/cGMUAdD3/z61Q1O6vrfyBZW3nh2xJwflHrVDxJqd1YCzNtIFMkm1sqDkUeIdSurL7EbeTb5ku1uAcjFAFjUdVms9UsrVI0K3BwxOcjkdK1uprmdfJ/4SDST/tn+YqbXtZubS4isbBN9zIM9M4FOwrmprF29hps1zGoLRgEA9O1Gl3b3unW9w6qrSJkhelcpq91rtvp8sepqssEwC71A+Q/hXReHCf7Dsx/0z/xosFzWzRnj8Ka7bFLHoOTXKLqGv6rNI2nhbeBDgb1xn86BnW96T/CuW03WNVg1lNO1TDM/wB0gD+naupU5GaVgHd/xorB8TazcaeYLazA8+c8Me1UVfxVb7Zi8dyufuKAc/pTsB1nejGK5/xJql5ZaRBcw5gmZwGUgEjrxWet14ovbf7XblY48ZCbRluOo4osFzsKOgrD8N6xNqdm5uAPNibaxAxms+TUdd1S6lXTVFvbxHbudcbvzosK51maK5G01fWLDVobLVSsizEBWAH5gitDU4tflvC2nXMUUGBhWx1/KiwXN7FFcFqOq6/p9wttNfRvI/8ABGASPrxW9dLr09taNZTpHJ5f73eByfyosBv9aK4bVL/xDpSIbm+hy3AVQCx/Srst/rC+GkvjKyzq+Wyo5T8qLBc6yjHFUrO+E+mx3Zb5THuY/wA6z/DV9d6jDcXNxLuiMhES4AwP84oA3aKKKBlDWNXttItxJN8zNwiDqxrBi17X7wGS00xWi7bgc/zFMuEGq+NfJmGYrZfunpxzXWjEadlUfgKYjntK8TtNdCz1G3+zzngHoCfSukyKy9U02z1OWCSSZUeE5DowBPtS65qqaPYeaBvkY7Y1Pc0AaeOKWuOWbxXJb/aVKBMZEe0Zx+VbOh6w2qWUjyKEniJDqB0NFgubA96XHBrhtP1nX9U3wWkgLoxLSMoAA7DpVnVNY1XSrmwimlDu6ZlVVHzHP0osFzr6BXGXmpeJLCNb+48sW5YZjCj5R6HjNTPqWv6ojXOmosFuq8AgZbjnqKLBc64UCsHwxrE+pWsi3OPOhbDHGM1SuNV1vUtQmt9KjEMcRwZHXr+dAXOqHSjv/n3rjk1fW9L1KGDVCskUxwGAGPwIFWvFGtXum31olq3yuCWTAO7n6U7Bc6gEGkFcZc3XimC2a9dlWIfMYwoyo+mK6PRNROpadFcuoDNkMB6ikI0O9KDmkPGa486trWr6hcR6U8cEULbRuxk8/Q0DOwPT8KzbrV1g1m204RktN8xbsBzVLSZtdjvDb6lD5sRHEygYBxXP38OsHxXEhmQXTZML8YVcnAPFAj0AYJpO34VzGq3+paVc6dJLOTC5CTAAYz37Vr61f/2fpFxcqw3hMRn1J6UAQ+JNSn0uyjmttpdpQh3DIwc1qwsXiQnqQDx+FcXrMl1J4ZspL2RnlknVjkAcdulb2sasNI0tJQoaZwFjT1PFMLmvjjHtS/5/nXHBfFcsH2r7QqAjcIuM/lj+tbHh3WH1O2dZl2XELbZB+dIDaxSdqB0rndcv9Ukv107S4mQ4y8zLwPoaBnR0g/z+dcVfyeJNFiW7uLxZ4Q+CByB9eK1ta1OYeFvt0DGKR1RgR2yRmnYVzoKQ1xlrL4h1i2Sa2uPs8aJhSTzIR1NXvDur3kl1Np2p8TwgkE9T60AdMRntSYOa4f8AtPV7nWtQsbKV2JkKqSeI1B60+e51zw/cRS3tx9qtnIBOcj6e1ILna+hpBx+X+Nc14t1Ka10y0ntZmTfKMlTjI25pNNs9Zkljv7y/8uE/O0OTwvPFAXOmwdxpR1/H/CuN+2ax4iv5hp8/2a0icqHBxn8utOju9V0DUYYtRm+0207bQ5OcHiiwXOv7fhSkfLXKeM7+6tJLAWszqWLZCHG7piq1xp3iL7K941+wkA3mFWI9aAOzJ2qT6c1kaBq76stzK0YRY5dqgelZ9hc3mv8AhpgtyYbgPtMo9Bz2rL8G2FzMxuY7to4YpMPGM/PTsB1NtFqf9qTyTzKbMr+7QdQePatLmuZ0i4mk8U6lE8ztHGPlUsSByOlU7q91LXtXmtNPm8i2gbDOvGe2aAOxb5W59f8AGiuSitNd0e/iKyy30Dn5zycc89an1/VL2TUIdI0w7ZpBud+4H9KQHT4IFJiuOuNG1rT4Ddw6jJM0Y3MhJ6fj1q/N4gl/4Rc6hCB52Np/2W9aLBc6Iig9K4ex0671OAXJ1zEr8mMMeD6da6XR4dRgtGTUJEkZfuMDnj3oAz/Cl/dXz3puJmkCOFUHtya6OvO/D8GoXxura0m8iIuGlkA59gKulNQ8P6xaRtdPNFOwX5j16DpRYLnTanbX9xLbGyuRCiNmUE/eHH/160elcv4mnlTVNKjSRlDSHIBxnkVX8WXVzBrVkLZm3FchATgnNFgOwNJXHT6Bqwga7+3yPdffaMHj8K2PDWpSajp26U5lRtrH16c0rAbPtRRmuI1O6n1PxBPZzX32S3hJVccZIoA7Ynn/AD70E81zFhpF/aXaPZ6iJ4B/rA7UmvGWw1yyvQ7CJztcZOM//qP6UDOo4oHbFY3iW+Nnoshjb95LiNMdee9ZGpz3ek+G7KKKVllnPzyEnIzz/WiwjrwRnrTLiUQW8sp58tC2D3wCa4630ZpoVlttZ8yYjIG7jNauoadeXGgmO8utssIZ2aP+IAHj8aAuWPDupT6lZSTz7QTIVUKOAMf/AF62DwOtcZ4O00vEt8bh1VGI8vt9aQyah4l1CZIbhreyhbAwetFgudmCOORRnHU9K424gvvDckNyt009uzBXDGpvGF1IttYSQu3zsW+UkZ4GKBnWEgDrijgZrjrzRtSe0l1Ce+cTqu/y1OFAHamWMepeIrRGku2gt4wF+Tq7DvRYVztMjnB70VyPh+W6s9cn02aZpFUHknPI711qnKikxijmkyAOtYfijVpdNtI0tuJ522qf7o4rKXw3qT23nSX8v2nG7Zk4+lFgOxFJxjqPzrmzJqKeGrv7erxzIpAY9SPWszR9MvtYskmlvZIok+VACct6k0WA7c0ma5vU7XV7m4hsrVnitUTDzd2NZmqaTc6PB9pj1OR3QjKlsH+dFgO49aQ49a5+XVp08KG+X/X7AM475xmsaw05tThE8mtlZ35KbuhosFzuTg9PWub8P3tzc61qSSzM8cbkKpPA+ar+h2uoWsDR306SrkFCDzjiuV0uC9vdTv4LSXyUeQmWQDkDccChAd+CCQeoP/1qOw5rhb62vvDt3bTJdySxyNj5j+Yrt4ySoz6UgHADj3/+tSZ7/wCe1KelIeDQMQHIB6UvTmlbuPr/AFo9aQDTR2pcf5/Ogjj/AD70AJSHrS+v+fWkPP0//XQAnajPT6/5/lS459//ANdJ2/P+tABjHA6UJ79aCM/5+tC/e/z70AV7f/Ux8fwj+lSdce/+NMg/1Mf+6P6U4Dp9P6Gsyw7eox/SnDr+P9aT0/z6Uo7GmADof89qXv8Aj/Wk6f59hTl9f89aAE7f596U8Ckx/n8Kd3/H+tAAOv8An3oAxQvIp2KYDfpSgcU2TIVtpwSOCfxrkjd6mNLMv24F47goWB++OBgcc00IueL53eK30+H79xJz7gY/riqyaN4iEAhTUIliC7dnbHp0rSi0m5m15b+5dDGigIueQffj61tAYHpTvYVjlPDTzWF/PpdwRuU5X0z7fUYqaL/kdJfeOrmqaPPcapb31o8aSRn59x6jNQ6lot9LqovtPuUicqFOT/LincViLX+Na0tv9vH6iovF2/7VYY27fMOC33c+9XdY0a7vo7V4p1S4g/iJ4J45/SpX0aa+0sW2pSh5gciVex9aLhYaE19lxusMH2b0qlZ2EtnpWpLJcW8gdWbETZC9cimDQtdWI26aiogxjGTnH5Vq2+iLaaVLaxPukkU5c9zRcCHwnGo0SM4HLMaq6Gg/4SLUzjnPX8a1tEsJtN05LeVkZlJPy9Kh0/SprXVry6Z0KT/dA6jkdaLhYzdb48S6cf8APWkv/K/4TG083AUxjr681o6jpE13qlpdRuipD1Bznr2rJ1y0W78T28DMVDxY3DqDzTQG9rnlrot15hGNhxn1rFiDHwTLu/uNinDw1qVwyR32oeZboeFGc4rdn02OXS5LFSURoygI7cUAZ+nRwT+F4orlhHE6FWYnHeshNF1exAfS71ZoT93a+Mj+Vaem6DeQQSWl5crLaMpUIM8VWTw1qtsDHZ6kEh7A5BpisXdA1a6vHntr1Ns8PXA61vZ5rK0XRl0yJ2ZzJPL99zWqRUso5mw/5HC9/wCuf9KZpTJH4vv0lIDnOzPfp0qxf6Bdy6q1/ZXYhLgbgc1Lq/h3+0GSZJvKukGN4HDfWqFYk8UtGugzCQjJwAPep/D4YaLbbv7lZEfhW6nnR9S1A3CJyFyT+HNdPFEsUSxoMKowBSewGd4k/wCQDeA/3DTPDTxvolvsKnaCGA7GrmqWZvtPntlcKZV2hj2rnx4UuoY1FpqBgYriQKSA3vQgFgcSeOJWh6IuHI9f84o0IhfFOpo3DEcA/hWrouhRaUhO7zJX+8/+FU9X8MG7vvtlncm2mYfMRnrjrTEVvGsiFrCMN8/mbse3SneLfu6cf+m4/lRJ4ReSONnvN9yH3NI+TkelaWsaM+pJbhJlj8l95yM54oAz/EHGv6Sf9v8AqKid1t/HIa4OA8YCE/StfUdIe+vrO5WVUFu2SCM7uaNb0OHV4lLMY5k+7IOv0NFwsR+KpY49BuFdhlwAoz1ORUvhv/kA2f8A1z/qayf+EQnlRhdai0xAxHuyQtb+mWRsNPhti4cxrjcBjNAE9zMttbyTPnbGpY49K5yxn1bXIWuYr1LWAkqEVQTj+ldLLGssbRuu5WGCPUVyw8H3ELv9j1N4YmP3Rnp+FCAorCbfxdYxPeNcyKRucnOPYV3CdK5qDwgLW7t7iC7/AHkbbnLjO45rplGBQwRieI7Kw1ExW9zciC4/5ZGsSbTNc0WN7iC+3wxLnlu30NdLrejQ6xCqyMUkQ/I46isX/hEbuXalzq0ksI6pz/U00BX129fUvC9rcSrhmlAOOmcGuts1C2sIHC+WAB+FZupaAl1pUNhbyCJYnDAkZ9a1oY/LiRC2dqhf0oA5bwhII/7UduiyFj+tSWN3quu+bPbXaWkCttCbAxNaOjaIdNN1vmWVbht2AMY61mSeEJ4riR7DUXt43Odoz/SgDMvbdrXxJp8b3rXUu8FiT93npW7r/iD7An2Sz/eXkgwAP4Peqg8GeW8U0V4fPRtzs4zupb7wjcXOpyXkN+sTO25cKcj8aegiXw7oBhP26/zJdvz83O3/AOvWjretQaRBz887cJGOp9/pWSPDGrY/5DkmPq3+NGoeErq9eB21Ab4o9hZgSSck560hkei6LPqVz/amrZZmOUjb/PSupuIEmtZYGHyuhU1zQ8M6sBga3J+bf41taVZXFhaGO7vPPbcTuYn8uaAOTS+ey0G+0tmPnJN5S884J/8ArfrXX6NaCy023gA5VAT9T1rmZ7SHU/Gx8n5o49rSkHjI/wAiuvljJtpQr7GKEBvTg80MRNR261i+F/tDae/n3DzkSsFdiTkDuM1tAYzjikM469k/sfxmLmbiC5X7x6Dt/SujvrSHVtPaBpT5cmDuQ/Q0/U9Ot9TtTBcpuHYjqD6iudXwnf27MLLVniiJ6EkH9KYjO8Q6DaaRaxTQXEryNIF2uw6Va8XK4i0pg21A2NxGQDgc1dsvCEazCbULlrpxzg9K2tQ0y31Cya2nX5D90jqp7EUwMxLPXHjDrrMO0jIPkj0qPQbD7Pc30p1GG6kkz5gQYweetVR4U1KNDFDq7Lbn+DLDitzStGi0q1aKJizN95j3NAGL4FX/AEe8bv5uKXxAgbxVpIbkcfzrT8PaM+kQzpJMsnmvuG0YxRqOjSXmsWl8sqKtv1Ujk85oAZ4rH/FO3PHp/OrGgADRLUDj92Kk1iwfUdMltEdUZ/4mHHWpdOtWtLGG3ZgxjUKSOhoA5zwcdt1qjHoJCT+Zqa0vtV1x5pNPuI7S3jbaMoGLVd0TRJNNmu2kmRxOxICg8dazn8I3cN1LJpmoG2jkP3ckEc9OKAMvXLWa01KwS5v2uZTIDgnhRkdq0vEqCTxFpSnkZ6f8CNI/guU7JhfbrkNud3yQa1NQ0Sa91OyuxMi/Z/vDB55PSgC5q/8AyCbz/rkf5Vm+Ch/xIk/3zWxe27XNlPbqwUyqVyegqtoOmPpWnLbSSLIQScqKANE989PWuOuPD0d3dS3Wh6gqvuJZVbofYg8V2WK5e78KTC9kuNMvzaeZyVBI/lQBTsb7WNH1S3stSfzY5uBzu/WrV8c+PLH/AK5/41Y0vww1tei8v7s3U6/dJJ4/On634dm1DUIry1u/s8qLtzz+mKALHiSx+3aLOg++g3p9RXOT3x1q10iwVss+DKPYV2FurWtkq3cwcomHdj19+a5XwfYJLqV5fov7lWZYvxzQBd8ZIqaZaIowFnVQPaqvjRWxpJDbFD/f6hTxzW7rulPq0MMSSrH5cofJGc1PqGmQ6jZG2uRlccEdQeOaAM1LDWHTeuvZQ/xCFcUzw7YxW17dyrqKXcjn95tXGDn/APXVP/hD71AYo9XcQE/c56fnW/o+kQaVbCGHJJOWc9SaAL69P8+1c1cane6lrU2nWE4tkgHzSYyzH2rpRXO6t4W+26gby0u2tZW++Rnk+opAY/iiwe009pbvU5LiZ3AWM8A88nH0q7rGB4FiGc/JH/MU4+ChNDIbm/kluCMI5yQPzp3iOzax8Hi2aQSFCi7sYzyKYjX0KeGXR7YxMNqRgN2wQOaxLSRbzx1PLAd0cUZVmHTOMU2Lwm09tDLa30lsssSl0XOCcc963dG0S20iBkhyzt99z1NAzC8Nzwp4k1VHZRI8hC57/N0q143uYl0lLUEGaWRcKDyMY5xWRp2jpq2p6qPNaKRJsxyL2O6tjTvCUVvcrcXlzJdyLyu7oKAKHiyNotC0uGTllcA/9811NyhbTZY0+8YSo/Kquu6MusQwJ53lCJ9/3c5rTVdoHftQFjhfC1q91aNFFqstrKshzCuPz5q5qWl24lhh1HXZ3fdlIyoY54q7qfhK3u7s3NtO9rI/LbOh/wAKfpfhW2sbgXM88l1KvKl+1AFDxUgGraPHknDY5+orpr3i0uDn+Bv5GqeqaKuoX1pcmYobc5C4zu5/+tWhPF58MkRO3zAVz6ZpAcz4K+Xw9Mf9tj+go8CHGl3B7+b/AEFbGj6QmlWP2VZDKpYkkjHXFULHwpFYaitzDdy7Vbd5WOPpTAp6GC3inWPxH61B4RljtdS1C1nYJK0nG7gnBNdBp+ipZajd3YmZ2uCSVIwByTUGreGbTU5vP3tBN3dO9FwJNU16102WKAqZ5pDgIhGR9a5zUo0HjFjc3MlqksalZEOCOOlbml+FbOwuBcPI9xKv3S/aruq6Pa6rCq3CkMn3XXgigDJvNKtra2aW51q7EWP+emc8dKLQaRY+HSS00tlK5GXTk5//AFUkXgq0SUGW5nlUfwHgVvPp9s9n9laIGDbt2e1AHJt4Xsp4hc6dqPlofmy3IFWPCl7cyPe20s3nxw/dfOc8+tSt4Is2clbqdUJ+6MVs6fpNrp1qYLZdoPVu596AsYPgQf6Let6yj+VO8VjOr6Qo6+Z/UVs6Po0OkRSRwyu4kbcS1LqGjw395bXMkjq1ucqB0POaLgYvicZ17R1/2/8A2YVB4kuI7bxRp8sn3EUE/ma6C+0aG91C1u5JHVrc5UDoec1ha9Ak/i7T4pBuRkwQe45oA3bvVLO3sHuTOmwqduDnd7Vl+CIXXTJZmBHmykge1KngzT/P3s8zrnOwniuhhhSGMRxIqIvQCkA41yt/Bous6jNEztDdRkqWPy7jz+ddXisfVPDdlqU3mvujlPVk7/WkBy13ayeHrmA2d/5rO/8Aq1P9K6bxBZm90SXIzIiiRceo/wDrZpuneFrCwuBON8rqcjzOcVb1LVbLTopBcSr5irnys/M3TtTA5e3uW13UNMtiMx26b5Pr0/oK6DxDPp8dtHDqCM0cp+UgfdIrP8F2Gy3mvnXa07EIPRev+fpW/fWEF/bmG5QMvUex55oA5K78PWUURurPURGoXcMtz371c0a8uLnwxetO5YIjqrHuNpqYeC9P3gtLMRnoTW4lhbxWv2WOMLAV27R6UXAwfCO19CMW8B2ZhjPNY2gWtrJLNbXV1NbzCThVfaDz/Oum07w1aWF6LmJ5CRnCnpzTtS8O2OoyeZIrRyHqydTRcLGNqdjo9sscdzfXUxcjEaybvxo8UoijSY03bQ2AG644rVsPC1hYzeaA0rjlS/arepaPBqMsEkrMpgOVC9/r+VIA1Y7dJvOf+WTD9DWf4QGNCi92b+ZrZurZbq2lgYkLIpUkdqi07T49Os47aIsyqerdeTmgZz1lz45uvof6V1a/dzWfBo0EOqy6gHcySdQelaOMDFJgcn41RluLC5YExo2DW7/atn9jN356eVjOc9asXdnDewNDcJvQ9jWD/wAIXYl8mWXbn7ueKYDLrWP7V8N3sywGJB8oyc5q54VGNBgxxkE1dn0i2k002CAxQkY+WpLCxj0+zjtoySicZPWi4HOXN1JqfiGawlvGtreLIARsFzVLxFaabZWjBbh57tyAu59xA9a6HU/Ddlqdx57lo5D1Kd6rx+D9PSGRGLu7jAc9V+lFxEVhcWtt4Vga8UtAw2sAM96oHw5pt5EtxY33lKRn5z0rprbSbeDTRYtmWEZHz9TzWS/guxLFlmmQf3QeKLjsVfCVzcfbrm0M/nQxDIfOR19aXwZ81xqT+sg5/E10On6Va6bB5VumB3J6motK0aHSjP5Ujv5pyd34/wCNK4GP42I8rTlHeU/0rpl6kelUtV0eHVDAZXdPIbcAvf8AzitDGM4pAI3Qge/9aQjrTuh46mm9vxoGB5+lB7/59aACcf59KAeRjr/+qkAgFHp/n/PWl6YHsP6UAcD/AD6UAN70g5FO9P8APpSDpx6f4UAB6jtR/hR6/wCfSg8kfh/SgBvYUv8AEOOMUAYP+fagDp07f0oArwnEKf7op68DP+elMj/1Efso/kakxgGsywxz+P8AUUnQf59DSjr+v6mlA7f56UAHXp/npSjj/P1pO/8An1pe34f0pgA7/wCewpRyf8+tHQ/59qAP8/nQAYwPw/pSn/P50lO7igBGUOu04xj/ABqBbG1CxoIE2xncgx0PHNTggL7f/WqlY6nDfXE8USODC2GLfXtTAvDrRQOmf896X2NAgoxUM95bwTRRSyhZJThV9am7UwA9adTe9KB7UAAFLijtRQAUUdaWgA6VmXGkLcatDqBlKmMY2beDWn2qjcapFb6hDZujl5fukYwKaEXhRVaW+t4Jo4ZJMSSnCr61ZPSgAxkelGOTSjrRQAY4paT1paYCfw/h/SlAy1A6fh/SqGp6pHpjwCWNn81to29qAL9LSDrS0AHSjtQKMcUCDvS9vwpOQ1HYfSgBcf5/Gk/z+lLVTU75dOsXunQuqY+UH1xQBb/z+tAqCzuRdWsVwqlRIobBPSp/8/pTAKO1FL2oADSdqdTe1AC0nalooAO9FHeimAd6KO9FABRigUpoATtS0lLQAnalo7VQsNVjvry6tkidGt2wS3Rue1AF6qmqadHqlm1tK7IpIOV6jFXBRQIzNH0O10lGEBZ3Y8u/WtLAZSpGQRgg0o6mloAbFEkKBI0CqOAAMAc06ormdbW3kmcErGNxA6mqMetQS6O2pLHII1BO3jNAGmaMf5/KqltqENxpovfmjiKlzu6gDNZln4rsb2+W2himJdsK5AwaANz+H8KX/GsC68W6fb3TW+2WVlO0sgGM/jW7G4kRXUEBhnmmA7HyfhS/5/nSD7v4U7/P86AEHSk7U4UmOKQCf40D/P6UvSkHT/PoKYhRSikH+f1paBidjRjn/PvS0dz/AJ7mgBo69aUCjv8A59qPX/PrQIXuaTH+fypR1oHWgBO5/wA+tKOv41WmvoYr2O1IZpZRnCjoOeTRZ30V60phDFY3K7iMBj7UAUdc0CLWZImknki8sEfJzmrthYQadbLb264Rf1PPNWu34UHr/n3oAO9GMflR3o60AH8X40DrQR8340dx/n0oAMcUd/8APvRS/wCf50AAqjqmmxarZm2mZ0QsCSnXir3+f5UUARW8IggjhUkiNQoJ9uKkPWjvSigDP03SINOuLmaJ5Ge4bc27oDnPFXyKBRQMKDS0CgBOwpD0/Cl7fhR2oADzR3FAo9P8+lAhPSjv/n3pR0oPX/PvQAdz9aQUvcUg7UDAdKQ9KWjrQAGiijvSAKO9FFACUUtFMBKpy6ZazX8d7IhM8YAU5OB+FXKKQABij1oPSigAooGKDQITjtWde6JYX9ws91DvkAxnJFaPpSHpQAkcaRIERQqgYAA4FOPf/PrR6/59aO9AxDR6fX/CjHP1/wDrUen+fSgAHbmkpeg/Cj/P86AEPtSmg9TR3oAKT0pcf5/KkpAFFFBoGBoxR60UCEHajFLSUDADmij3pcUANoPT/PvS+tIaQBR60CjvQAd6O1FHagBO/FIO1KO1J/OgAHA/D/CkA5Ge1KTwfpQe/wDn1oAT+go6Clbv/n1pCeT+P9aQCUdPSjgZ59f60hyc9Mc8/nQAdjQTjFBODx/nrSf/AF/60AOPGaQdfxoJ/wAf50A/Njvj/GgCtF/qY27bR/6DUh9P89ajh5hQdtgx+QqXqfx/rWZYg6ev+TSjv/n0pOcf59Kd/Fj/AD1oAP8AP60HoR/npQO/0/xpepwP89KYB3/H+tA6fh/Sj/P60dv0oAXv+P8AhR2o70uOP8+lMBCMDn0rL03VBdXd3D9nWPyGIyD97n6VqNzmua0Ef8TjVB1+f+tNCY1PF5kQqli0k2cBEbPGOvSrmmeJFvbv7LPbNbzHoCf0qn4OhQRXblQW37c47UupgJ4usCBjIGcd+TVabCKWtalOPEFu/wBjfMDYjHP73ntxW/Prcdlpkd1dRskkg4i759Kz9cwNe0o+/wDUU3WlEviXT4phmL0PQnNAhV8WyqVebTJEgJ+/k8/pXQ2l5Fe26TQnKuOKbPDFJbPG6KUKkYxWL4NJNhIucqspx+VGlhnRkgda5258U4umgsLN7opwSP6VtaizLp9wyfeCHGPWsTwZHH/ZjOAvmF/mPekgLmka/HqLvC8JgnQcoal0nV21Ga6jaIJ5D7QQc55P+FSvHp6Xe4rAt0w46BjWP4WP+nan/wBdf6mmI0dR1drLULW2EQcTnG7OMVQ1Q58U6d9f60zxF/yG9M6fe/qKfquP+En036/1poDL1bULr/hIon+xtuhJEY5/eDPbit2fXZrd7JXtdrXPDKxIKHiqesYHibTs/wCeaPEpxqmmNnjzD/SjcR0F9dG0s5rhVDGNS2CetUI9ad9BfUvJUMqk7M8cVPrJH9j3nP8AyzNYdpz4Jl90eiwXJofE93dFPsunmUHHmEZwpq1qfiM21yLW0tWuLjALKOg9qd4WjVNEgwMZyT9c1DLfhtUlj0mwilnXiWU4HPpmjqBDD4qnjuY4dRsGtw/Abn86d4tYE2B/6bVmeIzqZW2a/EKJ5vyInJzj1rS8Uj93YE/89RTA6Ydar6jfxadavcTH5V6AdSasDntWfr11a2dlvu4VmUthYyM5apGYx8T6q0Znh0ktb9dxz0/CtbSNaTVLGSZU2PHwy+9UvN16a3XybW3tkxxk8457VQ8IbgupAsCe5A4JzVWEOg8X3dwmy3sPNuNx4XJGKu6T4lku742V5beRN2H9Kh8ERKLO4lx8xkxn8KZqg2+NbEgYJjH9aNANPXdfTSykMUXnXD8qg7DPesHV9cu59NmtNRsWtmkAMbYODgircOG8dSef1VP3f+fzq/4uSNvD8xkAypUqffIoQF3QjnRrP/rmKv5CqSeAP8Kz9A/5A1p/1yFP1pnXR7tkzuETYx9KXUDFm8VXM908Wk2JuVQ4LkHnntirmjeIft87Wl1B9nuV/hPesrw4+rRaVH9htLV42JO5nwxOe9TvYaxc61a301vbQmLhikmSRVWQXL2ueIhpsyWtvEbi5YZ2joOe9U4PFN3Dcxw6rYG3WTgNgiodOAfxvfGUDeoJTPOOldJe/YVgU3/k+WDwZRxnHvSsgKmt69BpUS/KZZpPuIO/vWR/wlWo2+yS90vy7dv4gCKJBBL44gDMrReVui9Ohxiuj1CKKTTrhZ8eWY2zn6UaICtdauiaJJqNsFkVU3qDWKni2+uY1+xab5rAZkxnA+lVNNJbwPfBiSBkL9K3/C8KR6Da7QAWBJPrzQIboPiAat5kbw+VNHyVzxUOq+Jvst59jsLc3U4OGHYH0qppwCeNNRCjA8snA+gpfByI9zqMjjM/mkEnqBk0wJbPxXJ9rW21OzNqzdDz+uau65rh0prbbGrrMxBLHoPWqnjaOP8AshHIAkWVdp796z/Ei+da6MH6tjP5CgZan8W3MbecmmubPOPNbIzU1z4rd2X+y7J7r5dznBwue3FaWsRINAukCgKICAP+A1U8HxKuhQsoGWJJPrzQBNoOupq8L5i8qWP7y9qdpWrG91C+tvJRBbuRuB5bk1k+HgB4k1ZQMDPT8RS+H8jWNcI67iR+ZosBPf8Airyb1rWwtGu5EOGx0z7VNpHiYX10bO6tmtbg9FOeeKpeBI0azuZiAZjJgnviuguItOF1HLcLALgfcZyA34UAWxzWbretW+jwK0imSV+EjHU1pjrXKaii3Hje0juFBjEQKg9D1pICK68USTWc0N7p8lss0ZEbnOCfxqxoV39i8H/aDGJPL3HaT15FamvwQzaNdLKowIyQfQ1hWX/IhS/7rfzFUhEuta1LJ4cjeKyJS6jbdsJxEPyqhoOrT2mlbItKaXy8sJAD85yOOlaUf/Ihn08g/wAzV3wn/wAi9b/U/wA6BHMeGL94ryYf2eZvPlAZ8H93yfauk1bxNBp9z9lgga4uM8qh4H/16o+DeP7Ux183/GqOhz3a39/cQ6cbyUykF94Xbz70AbGn+K457pbW8tZLR34UseD+Yq9rWtppCwM8XmLK+0/Njb15rD1pNU1aCNRojRSIwYSCVSRS+L1d7LTEmXa5kG4e+DmgZo6Z4kk1G8ESafIkLZImJ4x69KivfF0UV0beytZLsp94oePw4Nal/wD6Jolx5A2eXCdoHbiuY8M3F1a6aGttHe4LkkzCQDNAG7o3iODVJmt3ia3nHOxj1pmq+JYdK1CO2mgZkZN5cNyPbFZlzFqV3rNpeR6PJbNG/wC8beDuGe9Gr263HjWwSVQy7ASD0NAEv/CbBHUy6bLHEx4ct1/SujF/b/YvthfEO3fuPpxWZ4nhjbw/dZjU7EynHT6ViajIy+BLYLnDlQT7ZoAuP41UsxttOmliH8ecf0NbelaxbarbGaHK7eHVuq0aTbQw6XBGkahWiBIx97I71T1O2s9M0fUZbCOOORoyW2H+lAFW78YQx3TQ2VpLd7OrKcD8ODV3RvENtqrNF5bQTqOY2OaxfDl1c2WlxfZ9ElmLcmZXA3U9ob+48QWt7HpEloF4lO4EMPU0Aaer+JodNu/ssVu9zcDkonaotP8AFkVzdJb3VpJau/Cluc/oKoavpurWOuS6ppkfmiXkrgEj8KS08VBrhI9W05EYnAk2fd/OiwGzdadeSeII763lVIBFskUnk9fb6U/QLC90+GSK7lV13lowvYE59K1QQwyOh6UuOf8APtSAO34Vka3qF7Be2dpYeV5twW5lGQAK1j938P6VhJi78ZOc5FrDgexJoAeV8S9pdPHHOVaqGmaj4g1NJWhexVY3KEspAJHpW/qk/wBl0y5nzgpGcfXFUPCkBh0KHd96UmQn65oAjfUNSt9RsLKd7cyzbmlKKcBR/k1tRzxTHEcsbkdQrA+lcxLaf2x4tuAXZILZAjbDgk+mfxoitILLxekdmnlRR2++UKTigDqJZooQDLIkYPQuwFOjljlXdE6uvqpyK4WK/ttRvprvU7a7njDFYo40ygUVf8PSImvTLZ29zFZSR5CSqQFbPagDrO9c+L7WL/VL2HT5baOG3cIDIpOTj2remkEMDyt0RSx/CuS0BNZNrJc2RtFjuJWfMoJbr7UAaot/Ene8sfwjP+FarSrbwhrmaNBwCzHaCePWqNmNc+0obx7Iw/xCMNurLsIRr+rXV1eDfbQP5UUWflPqTQB0kU8M6loZY5F9UYGo5b20gkKS3UMbf3WcA96wdQso/D0V3qNm7IJE2LAPuhj3FTaZ4dtDYq98n2i4nXc7v1BPpQBvK6Mu5WBU8gg8VAdQskjWRrqEI33WLjBrltMvHsvDmqYcssEjRxEnk54q1p2h2troPn38YlcQljv5CcZGKAOmR0ljDo6srDIIOQartqVispja8gEmcbS4zXJRXFxbeFLK2iZllvZNqn+6pNbE3hzTYNJlR41LKhYzH7wOOuaANuWaKCEyyyKkY6sTxUB1KxVkRruEMwBClhk+lclPcz3PhHTrXJaW6l2A55wD/wDqqx4j0q0sNFiihj3XMkqosp5YnvzQB00+o2VvL5U11CjnorNzTNTm22yiK8jtnkcKkjDOT6Cue17S7TT/AA837sPdOyr5rcsWzzzUl3C0ms6Lp5OfITzZPqB/9agDoJ722sVj+13MaEjqxxn3ohv7S4haWG4jeNBlmB6Vz+r2k8euf2i9mL61MYXy+pTjk4qXS49Mk+16jaFkXyyJbcgBVwM9PwoAl07X477W7mH7RGIFwsIH/LQ9zW/XN+D7GIab9raGPzJZWdW28gdsV0lICK4mW2t5J3BKopYgDJNc5aHXtVtmvUu1tVbmKHb1x6+ldOOnPSsK+1aW4lbT9FTfIPleYfdj/wDr0AP0fWjc6RLd3mFa3yJCO+KoQ3Oq6upuY71LGJs+TFxuYc4zUOv2X9l+GobCFizTSqHc/wAR5Jqa98OWtpokkhdzcwR7/O3c5A6fSgDb0h72SwU36bJwxU+49aNW1FNLsHuHG4jARf7zdhTdClkn0e0llJLtGMk9/eszxAv2vXtIs2PybmkYeuP/ANVAEcia6tg+ovfbJAvmfZwvygen5Vt6Ze/btPgucYMi5I9DzVTxPcra6Dc84aUCNB6k/wD1s1i3GpDTdOstISZYJpIgZJW4EanJ/OgCfxHr8yyrZaaTv37XlHY/3RXTRbgihmJIAyT3ri3uNLj1XTLe3uYzbW+ZJJOfmfPf3rtUZWUMh+9yPpxQBma/f3NnbxR2cZa4ncIrEZC9OTWVejV9HtUvpNQNwFIEkbDjn0rpLu5t7OAz3LhI05yfwrn2jufEkyPKrW+mRtuCH70pHr7UAWtU1eWOO2trFQ17dAFQeiDHU1TvG1LRBBczXzXMbOEkRhwM+n607Tk8/wAXX0rdLaPy0HoP85p3ipjc3On6dHy8su9gPQf5NIDS1LV4tP2R+W807jKxoOT1qh4ev77Ur27mufkjQhFjB4U5/nWvePHbW01yyjMSE5xzWX4ShMWhxyv96ZzIxP1pgbM08VtA007hI0GSTXNabq13qviIgF47WOMsI/7w7E1XfVrLVtQP2y5WGxgb5YjnMpHc+1S+GLy1n1O/m3gSzviJB12jP/1qAJ9a+3RapapDfyj7S5AiA4UDrXRgEHk/55rBIF74wyOVtIP/AB4n/wCvW+KQxe9A6igdv8+lIO3+fSmADtRSHj8BTN3zcdKQD8UHrS0CgYlAoHvRQAUUdqKQCUpoooASge9LSUAJ6UDoKUUlAAO1FLSGgBMUmME88/8A66d3NIR1JoACPT/PWkPf3/8Ar0tA4IpAJ6+9HUijHQfT+lIvIHH+eKAD2P8An/OaTtSnnH0/wpP8/wAqAEJ5Hv8A5/rRSjjr7f0pO49eP6UAHalH3hSAc9PT+lKB0GP88UAVoP8AVR/7o/p/hT17f57GmQDEEf8Auinj/P5VmWKef8/Sl6H/AD6mk7/j/UUelACjp/n0pR1/z60hH+fwFKOv+fU0wDt+H+NKRSdv8+lO7/j/AFoAO9FHYUUAHU1h6Vp11bapfTyxgRynKHPWt2gjK4p3AxPDun3NhHcLcJtEkmVwwPFJqOm3M+v2V1FGDDGAHO4DHJrdNHtTuKxz/iDTL25mtbmxCtLAScE49KS+0m81TT4XuCsN9ESQR06+1dDS96dxWORa18T3MX2aRo1jPBcMMkfnW9o2mrplmsIbc3Vj71oCj3ouFhrLkEHkHqK5VtH1fSrp30h0eGTnY56V1tJihOwHO6Ro979vbUNUcGboFHOKr3Gj6rY6pLdaSylZjllc4wa6qjFFwsck+iapLe2t5cMJJt4LgEAIOMAVp3+nXU+tWNzEgMcJy5yOOa2gBS4ouFjn/EGlX9zd213YFTLD2Y496bqmkX+qabA0pWO9iJbg8H/PFdFgAdKXvTuFjkm0vX761a3vpkWNV4Cty57AmrtppV3H4alsnUCdlYBd3HPvXQ0lFxWM7QrOay0yKC4UK6ZyAc96xrrRdWs9UmutIlXbNyyscY/Our70npRcLHGXnh3W75RcXM6PMp+WPdwBxWtq+m3l9aWaoimSNwzgsOK3qO/4/wCNO4WEAI/Ks3xDpR1axESPslRtyE9M+lafp9P6Uvf8f60hnIDTvE00K2010iQngsGBbH86teHdDvNLnu0lKNE4wjg9efSuk6D/AD6U7H+fxp3FYxPDWm3Om2csdyqhmk3Dac8YpuoaXdT+I7S+iVDDEoDEtg1uY/z+dA7/AE/wouBg69oct7JFd2UvlXcQwDnG4c96zbrRNf1K3Zb+aM7B+7jVgATx1xXY9aOKaYrFLSLaW0023gmwJEQKQDnnmrboskbI4yrDBHrTulApDOS/sLWdLuH/ALHuUMDnIRz938D9Ks6ZomoPqC3+rTh5U+4inIrpe/8An3oouKxzmuaBcT3iahpsvlXSjBBOA3XvVM6JrmqzxjV50WCM5whHP5V19FO4zC13QDfLDNaS+TdW4wh9R6VmS6Z4mvo1tbueNIDwxDDJHHXHWuwpaLiMWXRfJ8Oy6fa/MxQgFuMnmrWiWc1npVvbzgLIgIIBz3rQ60d6AMC10q6i8UXV8yKLeRMKQRnoO34VV1HQdQtdSe/0WUBpDl4ycDOa6nNGKLgcguhazqt2j6xKqxRnIRCCD9MVoeIdKuLtrFbSMMsEmTk4wK3/APCl70XCxS1G3e40y4hjXc7xFVHviq/h2ynsdJiguFCyKTkAg1q9qKAOf0jTLq117ULmWPEM33G3A55FO0TTbq11fUp5o8RTtlDkHPNb1FFwOQm0bVtK1CS40Uq8UpyYmPSpdP0jU7zVEv8AWCF8r7kYrqxSf5/SncAUc1g+JNFlvzFd2T7LuHofUelb3+f1oFIDjbi28S6pbtb3iLFEF524Bk9utXLTTLxPCMtk8JE5DAJkeorpu9Hf/PtTuFjAj0+5HhD7IYj5/lFdmec5NWfDlpPZ6PDBcRlJFJypOe9a3b/PvS9/xouFjnPC+n3Vk1+bmExiSTcmccjmqt7pOqaXqUt9o37xJmy8J9c11n8P4UuP50XCxyAh8RaxNGl2v2KBDlthxn9aueKNPubuOyW2iaUxygtjsOea6L+H8KWi4rETxLLC0cgyrLtIrkUs9d0CZotPjF3ascqpGcfWuzFJ2ouM5jT7XWtQ1JLvUi1tFGciJTtzUt7Y3L+LrO6SFjAkYDOOg4rox1/H+tIOn+famIzdfgluNFuoYUZ5HUhVHU1Sg0hr3wvHp9wpil2fxDlTniug/wA/zo7/AOfakBxcE/ibTIDZJZCdUG1ZducD61oaHoUsdrcvqR3TXgw4/ug10lHencDjIIvEHh92tbW3+222cpxnH5dKu6Vb6ze6iL3Uma3iT7sCkgH6iumoJ6/59aLgcxqcGt6dq0l5p266gkPMJJYD8Kpy22ueIJoIr60W1giO4nbjP0zXafpzSdvfFFwGomwBewAFOpf8aO1IBp4H4VheHP395qV7jiWfap9hW3MrNC6ocMVIBPY4NZWhaVe6WDFLeRywElgix4O4nrmgBfFEVzcaM1vawtJJKyghewrQtYfs9pDCq8RoBj8KnGcfhTu9AGH4dtbiL7bcXURiluJy2D6Z4punWMz6tqd3dRsiy4ijyOq46/pW6elJ25oA5exGq6EstlFp5u4g5aKRWxjPrWzpI1HyWk1GRTJIciNRwg9K0e+aT0NAFDXBcPo9wlqhklddoUd89aydOvdUsrCC2GhSt5Shc+aOffpXS0uaAMuy1C/uLgJcaW9smM72kB5rJt4dX0Wa6htLMXUMshkjfdjaT611RooA5o6DdXWj3Md5Nm7uG8zr8qkdBTfO8QyWYslsVjkwENwX4x64rpyKQ/5/SgDl7vQZotJs9PtkMgaYPcPnH1/z7Vp+ILe5m0Z7WzjLvJhMDsvetX0oPT/PvQMwtW0SWfTbNLQhbiz2lAehwORVa7j17WIRZy20dlC3+tffksOOnpXT9aTFAGAdIlXWdPCR4srOI4OR976VPqdhc3utaewQG1tyXckj730rZo70AYut2NxqF7p6IgNtFL5kpyPyxRaafO3iO6v5owsZjWOI5z6Zra6mkHSgRy9pZ61ozzRW0Md3byMWUu+0inwaJfLpuomR0F3e5JA+6vXiulNFAzCsTqOm6AwmtYVktkwih+GA6k1q2Uss9nDNMgR3QMVHbNOubaO6jCTAlM5IzwfrUuAAMDGKQGX4giv59OaDTgPMkOGYtjC96z7CLWtPtVt7fTLNVXqfMOSfU10hpe9AjJ1bTJNW0xYpSsVwuHBXkBvT6VmzafrupxR2d60MNtgeYyHLPjFdPRQBQdLu2a0t7KGI26ALIWPKgY6Cq2t6dcXE1veWTKt1bE7Q3Rge1bGKDQBzq6VqOpahFcaw0awwnckEZyCfU1tPZ28rl5II3bHUoCasHrRQBhWOh7NavLueCHynCrCoAOAMZ47VoKb06gVMcIswuA2fmJ4q4KKAOb1vTdVvdUimiS3ktYeUjlY4JxySKuWh1zzkW4is0hzhihOR17Vrn/P60Hr/AJ96AMK60zULfVZL7TGiJnGJI5Dxn1p2laRcR3smoajKJbpxgY+6gz0FbgFIP8P6UhmfrVrcXmly21rs3ygKSxwMcZqxaW/2axhgwMRxhT+QqwOaQ9P8+9AFO7sYjayiC2hEpQhSUA5war6Jpa6Zp8cbpGZ1BLuB3Oe9ah/z+tUtT04aiixm4mhUdfKON31pgZvhjNxJqF+wH+kTYH0H/wCut8fT/PFVdM0+LTbRLaEsUU9W684q0Occf54oAB0H+fSk/wAKUdKOx/z60ANcEjFAXb9c07uf8+tH8VIApPSlHOP8+lIOgoGHekNL2ooAKPWikNABRR/n+VFIBKPSig9KACj1pTSYyTQAdqOv50Uen1oAQdR70DnAoHOKB1FAAOg4/wA8Uncf59KXgUnTPtSATFHqfTtS0EYyP896AG4o9f6UuOv6frSfrz/jQAnQGlPr/n/PFBHP5/1oI6/59aAEP9aVev60f0z/AFoxz+v86AK0X+pjP+wP5Gn9FP0/oKjj/wBTH/uj/wBBqU/5/OsywH3j/nvSdv8APpSj/P60Y6/57CgBf8/qKOwo7/59aM8f59KAFx/n8BS9/wAaO/vSDr/n3pgA+7x6f0pwpKX/ABoABRRS0wD/ABooox2oEHf/AD7UtFFABS0lLQAUlLRTAKKKO1AB2paSloAO1FHqaXPNMQUUYoxxQACijvR2pgB9KXH50d6P8/zoAO34Uvf8f60n+f5Ud/x/rQAdvw/pS/5/Wk7fh/Sl7n6/1oEJ2/z70f5/UUoH4f8A6qO/+fUUAIaXFHb/AD6GjvQAvbmjB7Uh6UtAB/n+dA/z+lH+f50o/wA/pTAT/P8AOl7/AI0n+f50vf8AGgBO34Uv+NJ2/Cl6/nQAdqUdab2pw6/jTATt+FL3/Gk/h/Cl7/jQAn+FL3/Gk/wpeh/z70ABpTSGj/P86BBj/P5UUv8An9RSf5/SgBR/n86T/P6Uf5/Wjt/n0oAUdf8APrSD/P6Uo6/59aQf5/SgA7/596Udf8+1J/n+dL3/AM+1ACHp+FL3/Gk7fhTv4vxoAb/D+FL3/Gjt+FL/AI0AJ2pT/n9aTt/n2ooAKTqD/ntTh+dN7UwFHX/PrSDp/n0pf8/rSD/P5CgQDNA/z+lKP8/rQP8AD+lABS96SlNABSH/AD+tL2pPWgBf8aTt+H+NLRjj8KADv+NHaj/Gj+H8KAA0v+NJRQAY4/Cj/Gij/GgBe1J60Z+X8KKACgdKUUnagBfWj/P60daMUAFHaiigYUUUdqBBRR2ooAO9FFFAwopaKBCUUUUDEopaKQhKKO1FAAaO9HWigApKWjpQAlFFFABRRRQAgo/z/OlPFHf/AD70AN6Gloo/z/KgA9P8+lIKX0o6CgYnSg45x/nrSnofx/rSdzQANzRj+dH+f5Uen+fSgAHT/PtSD0z70o6Z9qCOp9v8aAEPf6f40Hof8+tKep/z60Hr+NACEenrQvajsP8APpQOn+fakAelBpKU8E0AB6H/AD60UHv/AJ9aSgA9KKBR6UDCkpaDQAlFHeikAGj0o7f59qPSgA7ik64paT/CgA7UUGg4xQAh/i/z60Hof8+tKeTRSAQjrSHk/wCfelpOuD7f4UAFIBml9Pz/AJUD/P6UANOCQfalx+uP6UDp+X9KPTP+elACDnr/AJ6Uv909iKOn+fpSL2+o/pQBVgGYY/8AdH/oI/xqQ9R/nvTIB+5j/wB0f0p47f59azLAYx+H9Kd3P+fSkPT/AD6Cl7/j/WgAHv8A560Hv6Udv8+hpe/4/wCFMA/iH1/rR0Gfalo7f59KADvTqTvQKAFooPegUxBRSUtAC0d6O9FABRRmigApetJjilpgFHaijtQAd6WkxS9KBB3paSlFMAoPSkJ4/ClPXmgAHWj/AA/pS/40n+f0pgL3/H+tAPFB+9+P9aTHy/h/SgBf8/yo7/596Pw/zxR3/wA+9AgP9P6Uvf8Az60hHH4UuOSPf+poAB0/z6Uf5/WkA4/z6Uvf8f60AIen+fSlPX/PrRj5cf56Ud/x/rQAHp7f/Wpf8aQ/d/z6UvfHv/WgA7UtN7f59Kd3pgJ2pe/4/wBaT2/z0pf4vxpAJ2/D+lL/AI0nY0vU/j/WmAH7v4f0o6f596T+H8P6U4dfx/qaAGjp+FO7/j/jSdvwo7/j/jTEH+f5Ud8/570f5/lR/n+dAxTR/n+dIf8AP6UH/P5UCHZ5/wA+tJ2/z6UHr+P9aTt/n0oAX/P60D/P5Uv+f1pB/n9KAFFA6/59qTvS/wCf5UAH+f50Dr/n2pKXvQAn+H9Kd/F+P9aQUvf8aADt+FFFHf8Az70AJ2o/z/OjtRQAUnalxR2pgFAo70g/z+QoEKOv+fegdvw/pRR/n+VAB/n+dL3pO3+felNAAaQ0dqWgAo7UUUDFpP4fwpaT+GgQD+tA6Uv+NJ2/CgBaKMc0CgYn8P4UUuOKT/GgQoooHQUdqAAUCigUAGKKXrSUAFHagUUAHWl7UlLQAnalpKCaACil7UlIYUveg0d6BBSUUUABopaSgBO1ApaTtQAUGg0d6ACiikoAKDQQCPpR+H+eaAA0lLSelAB1/wA/Sjt/n2o9P8+lHrQAGg8j/PvQf8/rQef8/WgYdM0DOfxooB6fh/SgBB1H+fSjsKAcY5ozj8jQAfw/596D3/z60N3/AM+tBoAX+L8aQfeH+fSgHJHv/wDWpFOTn/PakADoPz/lR0FH8sUE8H/PrTAOx/z60HqaCeox3/xo6mkAd/SkH9P8KXuP8+lJ/n+VABRSmk9R/nvQAH/P60UAZooAKSl9P8+lJjFIYUUYoI60ABo70etFACetIeR+NOAyRSDt/n0oAB6/j/KjuD/ntQPuj6UoHSgBB/T/AApBx+H/ANalI5pD35pAJ2H4UUuOD/n1oJ5/H/GgBOmf8/56Uh4/OlPU/wCfWjHX8f60AIeM/wCfWhR834mg/wBDx+dKOv8An3oAqwH9zH/uj+f/ANandv8APpTIf9TH/uj+VPHAP+ewrMsd/n+VHXH1/qaOp9//AK9Hp/ntQAD/AD+QpQOf8+tH+f5UA8/59TQAdv8APvS0dvw/pS9/xpgHc/571HcHbbyEcHYcflUlRz/8e8n+6f5UIT2ORjv5zjM8g/4Eae15cn/lvIP+BGqURU49amP3a3sjzHJ9yYXlwP8AlvJ/30akF5cH/lvJ/wB9VQyc4qdQeKLC5pdywt5PkbppD/wKnm8m/wCe0n/fRqmEbNKzBBgnmiwud9yybyftPIf+BGq73d31W4lBP+0ajQkcnpQXwfXNOyFzy7kyXV0oJNzKT/vGnrfXBHNzID2+Y1TeTBxTlGfrTshc8u5cW6uSf9fJj/eNOa7uF/5byf8AfRqvuIX6UqHcST0NFkPnl3HfbbkD/j4k/wC+jThd3TDP2iT/AL6NQsuWp+MCiyFzy7kgvbkdZ5OP9o0sd9OzDE8n/fRqMKGPSmMUjYEUWQueXcuPdTY/10n/AH17VEbu4znz5P8Avo1AZd3FO+83T607Bzy7lgXk7ID58n/fVH2ycEfvpP8Avo1CFG3jpSP8pB+tFkHPLuXRfz7h+9f8TSi6nP8Ay2f/AL6qsBuGelSRRllBz2FSVzS7lsTTk485+/f3FPE846ysfx9qEiwck96Qpjqf84qWPml3H/aZT1dh+NL5s23/AFz/AIGonxx61HJKR8o60g533HyXMqp8s75wP4j7UxLqb/ntIP8AgVRlwB71ETuOcetMXO+5Mbyck/vn/wC+qQ3NyTn7RJ/30aixxmlU0xc8u483dyBzPIf+BH0pwv7krgyv9c1E0DEhs8elTiIKATzmhj5pdxyXVwRkzSf99VOL6RBjexP1qAsMcCmbec/571I+d9yw17OBnzXH41A19dBuJpMfWmldwxUbfKCB3qkLnl3JZNQn2/LcOD9aibU7sj5Zn6+tQ/Z/mJJphZVbbnB9Pzq9CfaS7lmPUbwKd1xJ/wB9VXfVL5WJF3JjtzTWD7duKi8grHubNOyF7SXcmj1a/wChu5PzqVtT1DHF1J+dUSuZRjpU7jbgqe1FkP2ku5ch1O+YfPO9PfUb5QSbh/0qmkhK8DmkG+Y4J4pWQe0l3NCPUr0L81wx/KnPqV4BxOw/L0qmxWNcdf8A9dRozMeTSsP2ku5opql2espP4Cnf2jeBh+9OPoKgiRSM+lDtjHFKwe0l3J21W63DE2P+Aj1qdNRuPL/1uT9PpVEIjDOKcIi3C/56Uh+0l3Htq14H/wBZx/uj3qZdUuz0fv6D2qBrYY59P8akjUIcY70h+0l3LK311tHzjP0FSfbrgMct39KqOjcFaQ7vMxjvQP2ku5cN7cY+VgePT2pRe3B/jXr6VWRWI644pxUA8nvSD2ku5YS9uMEsyn04oa+nY/IwHPdfrVR85ATOMc0udg/z70D9pLuW1u7kL8zKT7LR9umGeVP4VWMmUyKUfdoF7SXcsC+uDn5l/wC+fegXs2MEofwqoVYg4/zzTI1Y9f8APFMPaS7l8Xs3+z+VIL+Ynjbj6e1QA4AphORlaA9pPuWzfTjn5D+FKl9L3VcfSqW4opycmiOR2PK8ZoD2su5afUJsDaq59xTv7Ql44Xtniqxbtjk1H5hL4x/nigPay7l0304HATp6Uq6hL3Vc/SqjByOT2pjuFGOpoD2su5dOpOM5C56Uf2jMzcKlZ6/Pz2qVcK1Ae1l3Lv26b+6g/ClN+4HITP0quqkjinCAk880FKc2Sf2jMCMqvWmjUJh95Uxj0oaHcMdhUJj4weeKAc5rqWhfu3QL1pDezDBAWqf3Dn3pEYseemP8KCfaS7l3+0HA5C5+lJ/aEu7ouPpUBAPBpVVBzTsP2su5MNQkPQL+VSC8lzyF/L61ULLuwBingHORRYftJdyx9tl3YwuPpThduTj5fyqsTjmhc9aA9pLuW/tT+35UhupB/d/KoSwFRiUlsdqB+0l3JmvpAcYX8qkW6kPXH5VDhTyRSMT2FA+eXcn+1uD2phu5QD0/KmBf71BUFqBc8u4C9uCxBK4/3acLuYnkrj6U0x8U3YcGkHPLuTm7b1H5UG6kx1H5VV8snvTiuO9Ac8u5N9rm9R+VMa9lXnIz9KjHJoMee9IXPLuON/PngjH0pwu5j/EPyqv5ZBPpTgKBc8u5ObqbqGH5UhvJgOv6VEwIFNU560Bzy7k6Xcx6tx9KVrqUDO79KgLYoySDmgPaS7kwu5iT836Uv2qX+9UGMHrSDJYUBzy7k32qYNy/H0+lOFzKf4v0qPyyy8jFKyY4Wgrml3B7qbkBv0pPtNwR/rP0pCvHPWmkjFAuaXck+1S7uZP0ppu5c/f4+lRKu9qkMahc0D5pdxz3UoA+emm8mP8AHj8PrURO5qCAKBc8u4tzqLQQu7y7cD/GqEPiJZeBcEkHkkYqHWYHuYAqITjpzVew8PW5KGeZvMJ+6B9KClJ9zbS+mePck2e/Qe1NbUZkO3zCSelZN/dW2mTLF5hJHVR6VlS+INpISMZzwTRysXNK+h1J1N42+e45Azggc09NTkkOFkySP8a8+nuZJjudzk1esNUMb4kbap4B9KHEfvdzs/t1w5IEnzdDxUoup9ufNPX0rLs5FkhEkU26MnjjntViK5RlxnnNTsTzSXUti7nAHz49yPpUZvLnGRIfyqMMxj5pgY4IxxigXPLuWRd3H/PTtzx9aGurjJxLjn0HvVcvyR3/AP10nzFunU0Bzy7lhr6boZP0pov7gniTge1QKM5Jpn8Jx6UBzy7lo6hOMYfp7UhvrnH+t/SoCF2+9I8e3Bz3oFzy7lsXd0//AC0/SnC7nz8z/pVeOQDrxnrUhwxoHzy7iXOpzx4VH5+lOt7u7dcs/wCYpkcKsxLDJFTEjGFFMrnl3JTcTDGG5oFzNj7w/Kogx70px+NA+eXceLqTJG8UyS8nDk5GPpUTIVORzS7dwphzy7kn2yYjIYY+lH2yfGQwP4VXCNz9aTJAxQT7SXce2pTrjkZ+lRnVLlejDj2qKQjOMdqqPKN23FVYn2ku5ojVLjb95fyqJ9Yuc7Q6/lVOXIU471FgI2XosHtZdzV/tK629VJ+lbELM8MbN94rk1zKS7hgV01vzbxeuwfyFTJWOmhJyvckx+NJ1/Gl70L0/wA+1SdIh6igdaMHaPw/pR3H+fSgBo5H+fb/ABpepHp/+qgf4f0oHb6j+lAFOI/uY8f3B/6CalI4P+fSooubeP8A3B/6CKlP9f61mWA+9/n1NGc/l/Sjt+H9DQOp/wA+lADu4/z3oAwBSd/8+tKDx+H9KAF6Uvf8f60mP8/lSigBB0FNmGY3HsRTz0/D+lNl+41NClscGMAVOjKRVYEGpF46V0nksnC88U9M5pimnK+O1SASNtNRyqJMEHBp8hyuTUIpolithVxmouS4p+OKaqlTkfrVEsXaXcVIDtpsROSxFTRkEnNAAGDU9OSRTNnz8dKmAGaAGYw1PzkU0r3pM8GgBc1G0ZPJoLHk0xp9sfI5xTSERTSiIkA81Jb3G/r61QmJZifen25IcfWraA1gcpxSBC7c0sagxD1IqaOFg4OePrWYx0Ee1T36VPEmEz7f4UqKgYDHpzUu0bcLwMVDZaDf/Og8rz/nimv8hxnPNNZ8x8elIBrybTjt/wDXqMkE5/z0oCliP896Yynjn/OKLCEJycClVWx7f/rp21QBzz/9ejNUIcnv04pAmTx0o3df8+lOVwAfWkA7G0Ads0jOccVGzkk/WmBvX0oGP3kGnBiB/n3puBnr3pd67AOv+TRYCQOFFQOWY8D/ADzT+pGPX/CnHIXp0FMRE+XGCearm3Undu5FWlQtIWPrSeRubPbFO4rEKPjg80OpZSc090USYHH/AOupTCygMemKYrFEAoTuHOaWNGdeeBU9zAzSArwM06K3k6HpgfypiQyK3w2c5GasEIq4GBTflRsZ5pyIDyfT/CkUQeTuYn/PWnxwneATj/IqwpUZwM0ioT8zcdP6UgAoQ4UHNPkG0AfT+lSCPYN/XOf603bvI/D+lIdhFXCZJxUinBG0f54qVoVZBnjj/GlC44x3/rSGRsp259qAjk5HHNSbNynnHH9KcQw/MfzoGMBKpz6UYPmZJpRkJlh2NDEOSFH+eaAAHPekcZb/AD700RlWqVhtI7/5NIQ1VwnOKTcM8jIz/jQ2WIxkDH+FMcYP+fekMl3I3A/z0owAOfSoQD2p4Bx83+eKYhUbrxx2/Ok+8Dj/ADxSHOenf+tSRpgZJxQMj2MOeuT/AFp0eSMdCP8ACpePXI/+vSbQ3+fagBmxSRnJpcYxjjp/SnsQuOM0zaX9qBCEqWpc4IYdf/1UCICniMUwIZHdx1/KgRNkbjmpNoB6c07JJGKQEO1kGT0qdYw4BU9xSMpIAI7VbhUKuCM0FxjcSOMKvQip+3T/ADzTC2BwR061k6n4htbElGPmP6KaEmzdWiap6+n1qNyijJYfnXG3Xiq8lJ8gbB2yMmsebUr6Zizzvz70+RktXO9ubmD+8OvrVNb+EN8rjArh/NuXPzSOfxpVdlI3GTHfBoURciO8OrW0ZG9wcntQ99bZDLJk+lc7p1lpeogI1xNHMf7z8Z/KtYeEUEBLXT5HQhuKCvZK1zUiu4JB94A1I0yqA2flNcbd6VdWk3+jzmUD0NS2mti1Hl3sbuw/2qLMhx7HTm6TeMMGX0FMfV7SOURu+1j2rmLjX5XkJtUEMfoQCazJZXuGed2+YnHFVysSizuTq1iJAjzAE1eidSu5V3Dsa82dsRhTy2c571esdburGZf3hZMYweeKOVopI9BUK5yOKUKB1qrZXK3cccqccZNWyuTUoA+9Scdh+NHApflHWgQnA5PQ0zGSSO1VtRWeRFW2bHzDJ9qyL/WZY7hLO1OCv+segDe3rjk45xzQMHOaxP7WaSQQwxlyD8xFaqSGRQ33R70hMl4z15o702MgkkHIqRcbyKBDWU96XZk09hRt5FA7EZAUdaZgVKYwxzSMoUUhNEQ4PNKzjtUch6nNQLuZ/aggsqM06MfNQgBXH+e1OKkDimWh0suxC1V4roM5GOamKB1Ib3qJLcIxKigZKQXbPSkCc08An6//AKqMAcnr/wDqoGIAMcdhSqN2f8+tLtHpSHuBx1/rQMa8fXH+etRbFJyf51De30FopMknI6Ad6xJfEDSH93CQB3pCsbchXOBknjA/KsvVdRNjbkAjzD93B5HSsKTWb4yEpuGKzbme4nlLTbifemkCg2PlmaVy7ktI3rUkmm3BtPtG1jz0xTtIubeKffPGJDjgHpXUxeIbZI9stsAvYKM+v+NO5qo2OLxtbEgKn3oYBuh+Wugv5NN1Yl0Bhl9cdaxLu0mt3wVJXsRzTuOw+G9khQRxuVGetdNp13azFUR8vj+lcZ357VbsJmS5TZwamSFynfeW6ggnBx/jUUkgij+dgKtoCy+/TP51zXiovDfwqhwrH+tQtTNwNdJg7jnnNWQ3yru+9msZ1ktbJbonPf8AlU9ldm6hVycHFMnlsaIB544xR5fGO/rTRL8ucdBzUxU7j2pCsQMmCQaifJxjmrbKN3OOtMCqBigRCq7kB709VIFPICoMDt/hQD0oAkiFP2gUwHHSjcS2O1A0SNgfWoyVzjPNDc4600R/MSaBj2NGabSdqoQNkjA9arSMUfbjNWcioHkHmdM8UCEdWVC2Ooqu8S43twas7y2c9Khc+ZkGquKxBJ8uec1BIA7DNTmMfxHvTCIx0PSqJGhgmAK62D/UJ/uj+QrkFdc12MYAjX6ComdeG6i+lHT9KO3+feg9f8+9QdYdjTT/AFp3r+P9aQ9/x/rQAH/P+fwoUc49zQe2f89aUdf8+9AFKH/Ux/7o/kKfnkf570yH/VR/QfzFPHH+frWZYfw/h/Sndz/nvSf5/lS9T/n1oAB/n9aU9D9P6U0dPanf5/lQAo/z+dFH+f1o9P8APamAvb8Ka4ypFO70h6GhCexwRHzH605NwPSmkkSN9TUgbFdJ5L3HrjFO6VGPrTS5zQIkLBsrmmbeoz1pO+QKcTigQ5It1KYTzg0qNgU4yBec0CsIAVAoxyTT+HGRQAMEUwETpzTicfQ03PFRs3AoESO+FwOtR7uOBSoNwLdaPl3UxCMflFVX6mrQ+YnkVXmXJ4xVITINu5sU9I2VwMc09YmzuHarNtHu5YYNNsEWrcB4x7CrixktxzzVePC5GOxq7A/OMVizRCBSoH0/xpTIE7cetOxxyOcf40xlPIPTJx+dSURmQPwW7/40zkrheeKd5CqvB5pFUxrlTnI/woERxkj8c0p4XJ/zxSbHL596RiQAMdv8KoQ84Kj/AD3pBgLzzSp05/zzUYcen+cUAOJwnP8Anmo0PX/PaiUkMP8APemI3Xuf/rUxE2B696ZH378UkZ3nnj/9dSRxKvze39KQDVaQyYxxmpQjFh24zTfm8z5RjkVOCQnP0/SgB/l4Ab0qIDqfan+YQQo7n+tKnTB7j+lAxEbc2OnNOZTjj07VIAq8Ad6bGCCSe4pARGMhxgZOacyMUGRxVhWHmHjvTG3Ac9MUCIfLUtnPfpT937vavoKe5j69DnmoYyG5HTH+FMBn2Xc25jTl2ouM/wCeKsHDDAHem/Z125Pp/hRcCNIxktu4pxHQA9+n5VLHCOfTFL5aq3+fagYwtlQv+e9SgBSMe39KXaoXgZ4P9aRTk9KQAWPFSZzge/8AWk/h6f5xQeTgdf8A69IYhyqnnt/Q04kgdc8/1pCmF5P+cUNkdPWgBN25dvsaVRgnjv8A40qn5eeDg0o+9/n3oAZvO4BuPekJYt/n3pXwx59/6UhZVPr/AJNAhXfAwRTQc/5+tKGDEhh9P0pJFyMD/PWkAq7VPWnOxboaakfAzk1KqgcY7UwEUAj3B/rTHDFetSoPnPp/9enheOn+cUDsQqmOuf8AJpyMD0/zxU2zj/PrTVjxgD0/pTKsIijvz/8ArppyMcY/yKkbIPFCLwCaQWGMrcYP4/nThgDn/PSpAgNBUbSP89qA5SMrke1N+6M5Ax61KyYQBjWRqWpw2RIJLN2UfhTSuDVmaaOAhZ2UKBk1E2uafGrnzxgda4rUtbuL8iIfu4hxgVlsv8IJNVY2jsb+reJp7vdFbHy4eme5/GseK3nuGyisxPc1r6RoXnR+fdfKuPlWtVbIRjauFXPpTIlKxz8GjTzNhnC/hU8nh1lxiXFdAkaRryM+9PBTeG25HeqsZOq+hydzpL2gBeYKD096gNpeIm4RlkPIIFdddWkd4gEmXUdMcYrBvLC4sJd9u5aP09KGrGkZX3MpWAf94Cjeo4rY0zXp7RTBMxeBhjPpSRmC9xFdIFY9HAxms+9sbjT5AJVJiPRscGp3NEzqJCkulyXFs2/3HUVyLxmUh0yzfxAmrOn3slhcrKvzRE/Mp6EV1L6FYaxB9qh/dlxnK8D8qNho4yPmQs0bOgHOO1SxWVzNl7aJnj3dR2rasrcaVcXFveKGgwcOR14NUrLVG06ab7MgZXJIz2o1YOy0MydJbebEyFT15qIsSST0NX73UJb9s3LL6D5RxVKWTI2rgqPancEdL4e1YlFtz94fdrp0vgVx/FXn2jgnUoQDglq7y2jQLkkFvWpZnJWehKLhj/D0pRKTyakXoKTy85qSNSFnc9OaytU08zjfCBG2cSE+la7Ky9KqXiC4ge2ZtnmdWHamJMyP7WhtFFpp0Pmy9Cx9aclnrd8paSTylPODj2rQs7Sz0mIu+3I5Lnqenaq0/iN7hxFp0HmH1PFQbaF+wtZbKILPOGP5AVZFxGHxvTP+8K55tP1jUDmaUoPQ9qD4am2lxdHzAfSgVjrFcEDmnblxWVokVxBAVuX3EdM1p47/AOelACOuRxVefcBgVYJ4P0/xqJl60yWVMY+9zTkKluOtSSIWNRpEUYGkZ2J1TNSYxnJ4pqd/8+tPzmmaICM8etAwn+fpSq53YIx71nX2rR2cix7ct1b26Uyy28yAgbsE+n4VUv8AUIrRUD8yN0Ws60uGhs576fkE4XNV9NhuNQuTqNym5c4UfSkDR06OXRWXuM4/OsvVtVFqvlxfNOew7fWnajdy2Ng0nR24WuZQSzTvsO6RuXf0zQhMjkkaSbMuZpCenYVci03UrlVABhiPYD6Vr6JpKbg5H3ecnueK6UbY0OSAAP6UzaEbnGL4b1EAkTHb79f88VRu9K1K3BMsXnJ3z+P+Fd8k8UrkJKjEdgfrUjoCTxnP/wBelc05LHk3kIHJwVbupqeOZocNktETgg9q7HxHosN1GZoV2yoOw69P8a46MbJCkwwM7XHvVENFmZYkImjTMR6rVzT7hI5Finy8Eg49qznZrSSW3x5ichSOagS7ZYlQj7rA59BUtCi7aM0vEulw2aRywrgSc/Ssm1AiuEPvXRa9dLd6DA6dN4yfzrnol3yxAdSw/nT+yTfU9Cs5d8KN1zgVz3ioq2pW8I5bINb+noRFGrDCjB/lWElpPe6/JNMp8tCQCR6dKhD6ljXCIdESPgBiAPyqlARZW9uhJLOucVo6hpst7dwlziCMAkfSqMate6oXePbFF8qj6UdCZGxAxEfI69ask5J4xnrUEGBuzzzj+dTls4OOc0jEb5eZAT0pCnzdeakjy20sO3+FKR835UDGFQy49qbsxU2BzxzTX47d6AsRDO4DFS/zpqgkZFOA45pAGeaM8+tKBjFNb73FMBpPSk7c07HymoyTjAFMQx3JyAKcgOORS4wKeAcA0XERbRTHi5woqz0wPSmSZ4wKY7FN4TzuGag+xknPatJASOe1KV7U7isVEtYlCrjn1rpD3rDaM70x03Ct3uKlnVh1oxPX60lLQBxSOkTqfzox/n/P1oHQfh/Sj/639KAGjoKdjkenH9KB/h/SgdR9f8KAKUH+pjP+yP608Dj/AD6f/XpkPEMf+6P5GpOn+fYVmWH+P9RS9hSA8/j/AF/+tR0A/wA9jQA5emP89KXv/n1pv+f5U7r1/wA80AA5HpQelJ7/AOelONAB3/GkJwKXvTW+6fpTQnscNNgSyD/aP86aBkU64GLqUf7Z/nTVcDjvXSjyZbidDin7cAUwNk9KnjIbqKBAik49Kk8kEZNSx4AxinBPlqWwKzrxgU1oyV57VO/DdMiiQrsOKpCZDnGBThJioh972p7EA8mmIkZ1K5qHJPWmNIB0OaYHZjjFNIkkO5ehpm/5uT3pxBIxmiOLGMmmAwl2cY4qTaS3AqQR5Oe1S+UQcilcLEKJKH5HGaki3hhgcYq0iErg9eKaisDjb2pNjsPUgMcjsf6VODsOQf8APNMEXXPv/Snhcn6Y/rUMokimLBs+lI8m5jj1P86aExnHcU9YjuOG5yePxpDBFJOT/nrTmAVfwoVWxz7fyNP2Eg5HGP60DIlI/X/GkKITy2P8ipWRR0HP/wCuq7Rs54oQhswCnrx/9eosLxk8f/qqR43Lbdp780yVAq7c8/8A6qoQ15o2GMe1ESJjKH/OKaYlA+tOhjK8g5H/AOqmIdAmcnH+c1a2KUx/npUMe7Bx6f1qZcleaQyMtsbA9R/Ol2kgH2/pUkcIL80rkDj2/oKQDMAdPalVcr+FOK/xfSnohK8jjH+FAxYl+b8aNpJ64GP8KEibdkHvSYKuMnIx/hQIeX2N05zTGYuc9sf4UF1MuSM80hcZ+Ve3+FIA8sFvm9aXyti/L6f4UM2WH+fWphhVGf8APIpgMSLHze/+NG8txjB//VUm70/zwadhAPekMjVcnmn7CPu859fqKCT0A/zilQMP8+9AEaKQMt/nindB8vt/OnFQwO7/ADxSogQc9f8A69AxihivP+eKdjHXg/8A16fnjj/PFMYkn/PrSAazYHr7fhT2Qnn/AD3pcALk0M+P8/WmA0r8v+fak29efT+tBJ201mJB5/zzQIcVXH1zQIgDk5/zmmqcEZ/z0pzEt0H+eaAF2jdkdqDuPT/PWnKMGpBnr7UDSGKjDnPrS8846/8A1qkU5PSnAcfh/SmVYRAe/wDnmndFz/npS7f8/jTQv5fX2plWFAz+f9aacjp/nipAP5/1pAD3H+cUgGY5BxmlIz2pxH8/60qjGDQAnPajOOacSM57U3INAEFzcJFbu78ACvPZ52e4eVyTzxXXeKJhHp7KnBc4/WuRtoftF1HF6mtFpElL3iK4t5kAlZCqP0NXtJ043VyH42Jyc1o+IDtWGBANoHQetWtFsXSBcg5Yc8Urmj20LLbn+6du3gYqzFbOxDsPl7mtC105FCs4yR2rO8S6mLSD7Jb4M8vGB26UXEqbSuzMv9Xs7ZioO8jtVNNcNydsNuowc53UQaB5w8y8k+Y84NTHQLdV2qoDf3smlqFomnYXdvfYVnEUgGCnrVi5smYHKBk6EZrkLiGWylCSEsjfdf0rf0LU7lpUtXO7nIJ7ii9tx8iexmmyk+0eUqHYTkV1yWEd3pQgnjB+XGDVz7NGzrIVGR2xVgADpScjWFO255Tf2b6ffSWsgwAeM10PhLUlt0ntp3wqDcM9sVP45sg0UV2Bhk4b8a5SU4MflnG8cmrtclvldjS1vVDqt3lflhQ4Uf3qz4baW4k2gbF9TWx4f0sXl6N6nyYuvua3dU01FkEyqACMYo5lsRKLSucYyWkCsrRl5B0PNU3jQs2CVHUcV1vkJIcOgAFRtZW7k70DL2osSqqW5zNrC5mTa+3/AGvSul0bVo7YyxXcrOmflfFRJpNoZARFlR15NT+RbwQSNJCNg6Umrle0TN2C9t5cGGVce/FXVAZAykH6GuADCcl4EVV9M0sd/e23yiWSNfQdKgrQ7tw2emaaVAJJAzjvXM2niK6gYC5Cyoe/etm21qxumC7tjH+9xQQ4mcuhPe3RlvJyyA5C+vtWza2FtaJ5cKBfXjNWAqOPlP0IptzLHaRmRyAo7n8akpaEmzOMHGP/AK9O8jJGTz/+qsCfxfbI+2KLfiiLxbbFh5kMi/QfSnYdjd8gHqeaYEIbGeOf61BZ6xZXSkpKAf7p61bJ5yOh/wDr0CY1z3zWbq2qDT/KJTIkODVyQEyZ/IVna3aLeaZIMfOg3L9eKDPcnGowi2jmlfar9PepYrhZE3L07H1rlEYXnh903fvLXn8Kv2d1ONFLRoWZRtGB9aGDR0iNvzx/nmlDAvj3qlZSzfZY2dcFsE8VZi3PIGPA/wD1UAiXb93P1/lWP4hs1ktJJY0zLgDI+ora3Yx34pjgc8DnqPzoKRyusu6afZWmNpckso9v/wBddRZRJb2caqMAKM1heILeRtUs2VcrzkAdOa34RlQD144/Kgu5geKLhGmhXsoJI+tUdNspRbqw+/IefzpNeYveSDrggfpW1pkbNJAMfKFz+lU9CXqy3ql2dL0seWB5pGAP61zZa5uV8y7umiRs5BP17VrTsdR8R+W4Hk24KkfmawdXnkudXljiC43EKG6dak6HotB4tUXLWl+d+MgE4z1rT0vW7yCVIb0blYgbz161gRwkyTwyKEkjycp04q4ZC2nwljlg4OaViFJp6ndSAOg75AOPyrzzXLU21+7dpPmI9DXe6e7S2UTtjcR/n+Vcb4sKgZBy2/BxVLYqW5USNpooorVSz7cyECmXNrBEjR43SEfjmtHRp/s+mFIYs3MxwCR0BBrUj8OlYvMkO6dvvZouJwa1OPa5dNPNqwO3eDn6A/41No8azajGrEADn9abqVldWt0YnRipbI4qOzt5XkaRG2NHyAOp5pvYl7notuVEajt1/lS8KOBgYzWJourxyxCCY7ZQMDPetvadh5zx/jWYmNlXcSOgIxx261E1su49ACe341YJw/Tv/jSsdzDjqaCGVYo1VjjrmpFxtX/PpTEHzAdO/wDKl3FVA9v8KRFiToo+mf5Ujg5BFNQsykkccD/P5VIx4/H/ABpjGsPmznHt+dL8pHWkdSxA6cnNGwL05pAKAuKTqKTkduKUdKAEJHeox8zU84IpCuRkUCGsAO9NPXilIzTQOfSmIUAZ5pRzijpRhscUgH4AHIpTiowCQacelMYhpCwHX1o56mopBls0CJEAeVT2yK2awoFzOnzcZH863aGdVDZh6f59KTpS9qD1pHSJ2NBpfX/PrSY6/j/WgA6ZoXr+f9aD/j/Wjv8A596BFCL/AFMf+4P/AEGpT3/z3qOH/UR+u0fyFSen+e9ZlgOv+fU0dv8APpQOP8+xpfX3/wDrUAL3/wA+tA45/wA96TH8/wCtHb6UAO7f59KXvSDgUUALSN90/SjPAoboe9MTODvDi8nH/TRv51EFyc5qS/H+nXA/6at/Oo0B28V1o8iW5Mi4q3EgK8VSTOOasQyMo4qWBcA46VGz7TjrTfPYcEcVE+Sd1RYYSS9cDmmBmPUUbSSKHbC8dRWiIZHJLtbaBSn5gDURYM2Wp4+fiqIF+WkHHTrS+SQevNOC7aABD8xBqykakZY1AnL5q9GoKr6UmUhkSBzirDqqdOTQEVQcdf8A61G4BiDjOakoRNw5I4qQEEcen9Kge6QyKnf/APXT/MAHHpSAk5eTHQVKsZHf0qJCc596mjY8fQVI0CLtz9P8KnTG7p3/AMaQAYPH+eKegxg0iiJlZm/CpHwq4z6/zprPjHGRj+lOI3NyO/H5mgYxBlf8+lDFFQkdf/ripJTtTCDn/wCtUDxORn6/zpiK4uGLYxk05kydxA7VIkSgZx2/oaa4LnA4/wD10ybDdyMuAOaSPKgDaMf/AKqkEBVsY9f604wOOfz/AEoCwRgbefSh0z8oODn/AAqM79vT/PNOUHcN3XP+FIZINqjBbJx3/GgIr/5+lCR9yO1SDG4rt/zxTFYZhs4xxxTy7gBcZ/yKUyYHA7f40u/DdM80hjQxVcn/AD1pUcOCBx/kUpQuOePb86ULsGB6/wCFACCAK2c+n9aQrg8c9aUo7HOfw/OkLbW24z1/nQAjqMhv896fuBOP89RTtu8Aken8qJE+fgf5zQFhCoHOc/8A6qXcqD3/APr00gn6f/Wo2gDHf/69AiQkkZ7f/WpQ2f8APvTWB2HH+eKSOIjkn1/maBjgpAP+e1LgA8f55pQD09v6UnQnP+eTQBES+7AHH/1qkBI6+n9TTjgH1/8A1CkYbvy/xoAQkt0FI0ZAz0/yaf8AdHvmguWXH+e9ADBgdadtBHAz/k0oQY/GndOPb/GgLDCpPalRBjOMf5NPA5pRx+X+NA7Bt+fn1p5GBQRlh9aUj+VMpITHagnjHt/SnDv/AJ70pAHPt/SmVYbg5/z60q8rzS/xfj/WgYx+H9KAFXAPtRnI/wA+lGMnjp/9ekAwKADvSEcU4UEZFIBNv86afkGetPzg4ppy3b/OKBHNeK2xBEFJwTkisLS2C6rDk4GeprqPEdmbmycxLmRRwB9a4VpHLg/dZa0WsRpa3OhvQLrXI4Q+V3D+dd1b20cIwqjA/wDrV5dptyYdThmfkhhnNeqxOJEDqeCMis3udMErEd1cLbws54AH+NchCwububUbhsruIUntXW6hbi5s5Y/7w4/WuC811sJbMjDJJ8350yZxbZFfajdXVwWj8yO3HHy1d027uFuEiuHMkcn3WJrrILe0XSiiBPK8vnH0Oa5Wzi866SKEbgJAV9hmlzB7JWsamo6eJdPmXZ/DkfXFZnh99l/bgrk7hHmuv1RhFps7kDiM/wAjXNeG7Rpr0TAfu1O7PvQ3oOFPlZ2IHA9BS4pe1Heg1MfxRCsuiT7uwz/KvPUAxCTz8leh+J32aLL/ALQxXA7ObRB1YAfrVp+6c8/iO78M2wi01WZeZPm/lWnPbRzpsdQVpLOPybWKPptUA/pViskb2uih/ZNvgjbkVG+iwMeDj/IrToFVdkunF9DEk0QgHZKw46Yqjd6deL8jRiSL0FdSaRRz070XIdCLODl0Qbg0QaFvpUM1nqESYc+cnoxr0BokYcqKqzaeki4+6M9B+NMl02tjgrbTppb0NtEajkqKuahZWohaQARuBwa6e5sIYEMruEUdT071zs2nXmukGJRHbrxk8ZpE8s2zEtdcvoLdoopiB6k1Fd6nf3i7Jpyyntmut/4Qq3EYHmMSP/r/AP1qbJ4MjPCSYP8A9ei5TTOG2ujA+/WtSC1kuIt8EwkYDJRjWlfeErm1hMqybwOw/CsNGltJsrlGHp3qrCbfUniRhOVbMEo6EcA10mh6zIJ/sd+DuzhWNVHaDWtLaQLsuIV3Hb3PNZz3SyWkUhb/AEiF8decDFKUQXmd/IirjuxI/DpUZRFA3c56/lVTTbn7VbxzO2ZNgH6CrTjIbnkD/GpIdr6HMaBabry9jkT926ng9OtdNbWsVvHsjRQmeg+tLDCiM21QCev61Kpww+o/pSEKFDYyP88U0Dao4pwY4Ht/gKVvun1xTGMb19v8aCOTnp/+ulKjn/PrR1xjuf60ARugL8jPP+f505OMNjn/APVSkEsD/ntSNkEfT/CgRx2tApdzHHzZDY9q2NAuxL5POTsPH51S8SQ7LxZcYV12Z7VR0rUI7Nngc4Ofkf25qmVHc1LwS6RrjXDKWgmJyfTORVfU9Deab7ZYSeYsp3cdRk1uw3VtqFt5Vyu7Pc9+apPoVzEwbT7oqp5wz4x0qTpTTMqLTLlIHa6Kwxg5aRurdKk03T21R8j5LWM8n1q+dEvboBdRugY89Fbr0rdtbeC0tkgh+6o/xpBZDfL+z2TJGfuIcfka4PXZRNdhRy2On+1mup8QapHbKUDZbngH61zmhaU2sX0sszMIwMg++arZEWuzofDelm3s1nuMF3A2+wrfxwM+o/pXMWd9c6Ncm2vlZoCw2v26jv8AStu41O2gtVn3hg3KqDy3SoNRuoWMd1HnaC/VSfoK5B7A212HY4YHJUd62bXxOCHS5iIkBO1R1x2qC61BbyNsW7efyFCjnvVpmNSF9jFuYNzGSP8AduvIPrWro+voyfZ7tgsgPDGmDQppCZb24SJBzjPPeqV1Ho8Mv7oyzSD+6eKTVxKNlqdZHe2sv+rnRmz0zUxI8tdv3uvP4V59JeGKZJLaN4wpzya2tF1+We4EFwOowpqbCaN/dtdT7Dn8qkXaTyOwqF2ZCflO0DrUvmq7EL64/nQZD8YDD3/xpcA+5yf60AnPPXJoXpQAnVR60HnH5Uq8cfT+lKeRxQA3dnqKb0NPamEZJ/GgABGD64pAeKNoHSmknnFAmNcYHvUe41Iq7jzUbrg4oJHDrmnB+OKjXvmpRjHSgBm8kn61JztNJgUjMQo2jOTikMQ5wvP1qOQjNTKPkwajkT5d1UAkSj7TFg9xW4R1xWJbKDcxZ9a2zyaTOqhsHr/n1pDzS96QdBSOgD1/Oj1o9DR/gP6UAJ1FHTn/AD2oH+H9KUc4+o/pQBQh/wBTGPYf0p/U/wCfU0yA5hj/AN0fzp4P+fwNZlC44/z6Uvc/57032/z0pep/z60AKD/n86XGP8+1NHTinGgBaBQehwMnsKOwNAB2o65FFGaYmcPcrnULnP8Az0b+dMAAzUl+Qt9cHP8AGaqGTPeupHkS0ZMXTIA608HAqvHFuIbNWEQnjNDJRJGwZj7U9iKAgjFQzNzxSKHl8DioSCep60K64INIAWPDcVSIYCPaeTmnjBHyjpSFGUEHn6VLCAoPf1oAYm8tUy27MevWpEhDPnoKmkIiUbaVxpES25j5PNWFXKjFIrFgCef/ANdSIQOvApDGhcZ3H1/lVWdsyfIueatPhnwDn6fSmCMeZ/n1piZQW3YsGcYrQhjGDnnGaQkE9Dx/hVmOJBuP1GPypNgkNh5kx2zU6EY/AVGinzMD1FKcp+VQWT7iTjHGT/SpMA4z/nrTI2B7ck/1FPRCcH2H8qRSEEYPHtUjLg496UDGf8+lK2d3Pr/jQMhkJ25x2H8qjDytwen/ANepn5H4ClxjPtn+ZoEQEYBz1/8ArUqoC+fy/OpQocEkf5xTWwD8v+eaYiLy3EpOc9f5UkkrqcYz/wDrqUMd3PH/AOqnMPb0/nQFhicr83GRTxGgcN7j+lBTI4PY/wAjQwKn1yRQAx2JOF6f/rpWY89jnH8qev3enY/1o48z5uBmgCBlO0kHHH+NSxKM5Pr/AIUoUEEdiP8AGh49sny5xu6fjQAH7nHp/jTsHn60gT5OfT+lSEDjPrSAiTf+lKseZMn1P86kUYTr2/pTgMc+5/maYDSwVevYfypC/wC84PGT/OmbQ3U9hUgA3YHPJ/maAGM/p6f0qNixfH1/nU+FGPp/SnOqkjjpnn86AsIFwoz/AJ4pC3UfX+ZoJwfUcf0o5z09f60AOBAU/wCe1M3hj0/zzQ5ycD/PSkXnt/nmmA5TluOf8inHj8v8aBgNxxz/AIU7G7I9v8aQWE2gsPTP+FLsGOPT/GlxsIHPX/CkBwv4f40x2HY/nSAAL+H+NByOnrQAxX8KBjgMn8aUcD8P8afGMHB9f60u0Y9eP6UFJDduWGPWgKc+g/8ArU/GWH1ox/KmOwHg4/z1phHH+fSlbOfb/wCvSY4/z6UAKBk/j/WgLx6//qpR1/H+tJng/T+lMB3Tr/nmk/z+lJtyf8+tOA/z+FIBOM/59aPw7UuB/n60EYH+fSgQmRnn/PNIfanYyef88008Y7jH9KAK1xG7qQD8xGBivOr+zmtL14ZvvA5r0plYBinX0/GuQ8WacIpRd7+ZD90mnF20Kjsc/GQScdRzXpPhm9W80uPBy6DDZrgzYPBZpdqMoeCaveG9SOm3+1j+6k4waJLqaQlZ2PRsZNcX4lsZbK+N9FGXhl/1gxwOBXZIysu4EEHp+dEkSSxlJFV1I5BGak3OJt5LC9tDGl9NA7dUduK2tJtdP0m2Mi3KO3dyenTpSXfhGwndmUtExOfk4FV18HQdHupSvpuqLAQa1rS6qUsLAO+X+YjoRzXTadapaWcUSIFIUZwO/FQ6fpFnp8YWGJSf75Hzd6vgcf59qYC44o70UnemFzm/G0wj0hUzy7jFcdYHzNUtVPQOo/WtjxveLLeR26HiMZI96w9MkCajBIx+XzBkntzWtvdOfedz1cd8cU6szUNUFksDqgeOTqfbFVovFNi4/eNtOSMfnWRvc3cZP40nb8KpxapazDdHIMf/AKqn+1RbN28Yx/SgOZE1H+f5U0SI2CrZ5/rSg/j/AJFA7oMcfhRg/rSn/P60jEcmgDC1bdfanBZfMI1+aTHccVYvdVstJhEWMsowI169Kg0ucT3F5dMB90YP0FchqkvmXLzXBZi54C0CdzXl8X3jyHyLfCk8AjnvV/TPFcU8givU8qQnr26iuQtxbzyeWrSRP2y1WFRzvtrhF3Bd6SAc/nTM+Z3PRwyvHnhl/wDrVxPjDT1hlWaFMKeuOmea6Tw9IsmkRjduKjDeveqvi5B/ZROOQxP86cHqFT4bnC2l1LbuwjJAkGGx6VHcFWfei7R0/GmyAll28E8VatrB5Gk85sRxqGJ+tWzJaouaRrEthIqyjMddnbTieISrgq47dutef7ApeA/NjlTXSeE7ljBIjknYcD86hojqdKB82OtKBz+Of5UI4bBHUn/ClIIGRUlWEA6/ShhnIA7f40HjOOeP8aXqx+tMQ0gn8/6mlToP8+lA6/j/AIUnRR9P8KAEHAHpgf0pHOF9f/1GhvuZ9B/Sk5Oc+p/rQBna5b/aNPlUJukGSo/PmuMjsvOjI85UkXs3WvRJfvjBHJxj2/ya5TxNaKl5HPGArPgeWo69OaCo6sz7WfUdNI+TepAP4VbHiKY4XayHjOfw/wAKg+ySRbTcxTIpAOSeO1S/ZrRx8t2i/wC8lK5o4IZPrc2Bh2OOetQLr86lizN3xzUYsYzcHdeLsyedv1q1Fp1rcXv2aOQOg5LgYp3QuVGe0sl00jykk9ea9A0C1jtdPj8oYDgE5654rF1bSFEcU1imXjUArjrgCtDSNatpdkMh8qUYUg9D0/wpM0iat3Zw30RimXI/UdP8K51dGSwvDPd3Ki2Qfu1Y85x6Vsalq0NhGCvzyt91Qa5e4j1DV5PMwzj26Cgog1W7tzIWsoiz5OZGqtDrV3bZMZjDHqSuTW9D4VaQ5vJwuf4U49anPhzS0UqJDvz0ZhQRY4691a7u5czykrnnFRG7PmYiQKvqetdofDFncQBYXB3d+OOn+Nc1d6W1hcGGdccfI+ODTE0V57SSSETRybl7jNRWk8ltKs0eCU9at2Fx9lm2PyrAjB7UzUYPs92CowH5xTM29bG9D4hivrYwSApKT1zwetXrSVoyMjljXFzxtFKjgYPXiun068E0Nu/dQQ351DJktDeVyzDHSn8gjA5wP6VHE6sFI44/wpxJD/gKRI4cAn/PanDHI96bg5Izn/JpQvX6n+tAxOvH+e9I2etOAyKMigQz/wCtTT16cU9scnrk01s44oEQYIcHdQ/zc+lPLHke1AYAYNBI0DIJpynH50Agg0bc0DFxnFKCFIXvigLtHtSn1pDGkgjmg4IIPSjbzQF5pgOtFH2pPrWr71nWikXCHtmtEdKDrofCFA4/z9KDQeKRsJ0H+fag8UvtSHkUAB70q8n8aaf8/rSj7w/z60AUIOI4z/sinKPl/wA+lNiP7mPP90fyNPxx/n2rMoX/AB/qKUdRSD+v9aB0FAB2/wA+lO/z/KgCl7/59aACgdKTOB/n3paADvRS0hpiOM1GEG9n56uarvbLs+U81qX8Q+2Sk8/NUARcVupHlTWrM9EcYGDVmAFas4jC4HUVXL46c1V7kDiNxOaYEAfOc0MWI9KZ835UADhWBAFMiXaeaEJB561NjdxVEjwpb6U5Y8NSqD2PNSxpSGhc7f8APtSg+YSDSBCWq0Y1UA4qSiMAJGeOf/r1ApZgM8VK0oGQen/16FA257f/AFqAGhGDZHP+RTghyMe39aeeBkdKEHOT7UAHyhT64p5YHP1qJzhjx2P8qeMM2PU0AWIhgbvpTCS7Yx605GKgY9v60/b7etSMmwEOB2P9acGzGMeg/lTVGSM+op4x5YHooH6UixAXOcjA/wDrinZy34/40pzz35P8xTE3k5P+eKAALkZ46f4UOTnrySf604AdPb+oof8AX/8AXQBExbYcf54qJG3Nj/PWpXBxjPp/SiNF5PU8/wBaBC7M/wCfage/+eadyT1/zinYA6/55NADGyOn+eKefu/59aVsYPTP/wBamtnHB/zk0wGOGaLjg4P8qREYYDcnP9akB+T8/wCVKCAdx65H8zQBEDjgeh/lTwW83ngbv60oZefof5U3fuk9s/1NADywK9e39KRgS59M/wBTSBfl49KeQOSSOv8AjSERgNs4P8NPBIHOev8AjSbgExntT8gg7RkZ/wAaoZHGAVP0pdhWTIPGT/WkXgEAdqcASeemT/WkIdkYH0odie3+eaMfy/wpXIU+4z/WgBAmev8AnpTQxyR9f60vmZ6jH/6xSnbjPfn+RoATb1/D+lKCR0Hr/Wnqp/z9aUAfz/lTGMTJfkU4fKD9P8acpXdjv6fjRjcCfUf0oKFxlvxpMfL+FPH3h9f600r8p+lA7CYJbj1pyDC8+lLtGce9KANv4UBYUHOD7/1oA+Xj0/pS8dB6/wBaZ/D+H9KBknRh9aD0/D+lIox1POf60p56elMYjY3f59aTPr6f0pT973/+vSDkfl/KgQp/r/WkAyP8+lLtO7Pv/WgZ2/59KYBwBx/nmgEn/PtS/wCf1pe3HP8A+qkMTOOv+eaQnP8An2pW5NCj1/zxQIPf/PWkJyP8+lOJx/n3pvGOn+cUwsQs/lyB3O1B1J+tc1Kf7Zvmnmz5KcIKu6rOb+6FlAcDP7wj60+K2ESCOIYC9fejYnm6FhLZbiH7I0YZDwSBxXIaxpUumXfluSIzzG9eiWNsIo8+tLeWMF7AY7iNXGP6UcxtCm0rnHaJ4klsCtvefND2b0rsrXULa7jDQyggj+lcfqfhK5iJNn++jJ4TuOa54peWUpDCSNh2pWNLtHrRPPHr/Wk7fhXndt4rvYAoc7wPWtRPGy+XhoATjrmjlDnOxHWoLi9t7fAmlCn/APVXIXPjFpUIjXYfWsdtVVnMswMknqSafKL2h3kmsQu4jtjvPTPYdapav4iisoDGjCS6PG0dB71xbX91Pna3lofSkRBIwhjbLNy7mlsJzb0RBdSb5Nz5eR+WPvTJbW6hVWeFkVuVJFdZoujxfLcXADQoPkB/iPPNbcypcgB4VKdgR24p89ybWOIi1C7EKxeeCi9Awz2qxZRXN4rOlqGA7ha6I6JZSOMxkD0B9q0IreK0QJDHhP8A69SJzOZW5urTEctm2Bz0xRdanDdR7LmKSNgOoP1ro95k52cD1/Cle0hYHfCjH/d+tMzucnA6LJ+41HyxnowJq2kd4w/0fU1dj0AyK1JNItN25ohjPQDGelM/sKzljzHuifscmkWmLo8mr+e0V4GKjo351sgXJcjPyn1/CsX+zdTtci2u93oPzpRNr0acoWx249qRpFkWnu0TahYHiQL8nucVnaPdWcF066igzn+IZx1pNTn1GG4jv5LZojHw7Y65zTZrGHXJ2u7SQebJlniPXOaRrcbdRW1/ro+x7RB952Ax9armRZtSlYH90iFUPqccVYtfDGoyPswYIyOST16f41vaZ4YjtJN87iTHT9adxcpe0G0a1sF3fek+Yj061neNJdmnRp3Y+tbV1fW1mhMrhcdFHfk1wviPVG1G4RV+WMDj8hTho7k1NVYyXOySMLyRzitw7Dpi2y/8fMpJf2A6VhRx7pPlQyOO3SrVhc/Y55crh8Y5PTrVPczhs0SXsH2eWJsYyCPyrV8H5/f8ZyV/nWLPNJcKZJG+UfdH1rofCkLxW7SbeGYdaJGKR0UXCAge/wDKpSfl/D/Gm/8ALMcdj/KlfhSPb/GoLHfLz/n1pp/1nBxz/hSsMH8f600jcVP4/wAqYAM8H8f5U1h8pHoP6U9Rgj/dprr8zf59aBCNkI/HHPH51S06++2GUFMMjkfh/k1fblsDrnp+dMhiSPOyMKWOTge4oGGScH/PUVha1+9ubGQj+PH5YreHyqv0A/lWLf8AzarZQdgxP6UmVDc6J4o2UB0VhjoRnt/9aud8WWsCRQ7IkTLHO0Y9a6Zuv+feub8Z20k1qjxHlCePzpxNp7GLdW8NosJVclxz+tafhu3+SS5Kj94QoyPcVzTtcpGqXBOR0zXc6MipYxr6YP8AKiRimW9uUz05A/lXOa5pVuB9oyY3P92unU55A71la8PLtBLxwcc/jSRZzlqDJDEiAyzyZwT2HNdRNdRaNYrEQGlI6DjPWqHhmJZJJpWA+TGz261F4zbaYlj/ANY/T25pGvQq3OqrdOGurnYpP3FHSoYorC8YqlxJuz6/SqUlq9pEgCiV8ZbvjpUG3bHHdRjaMgH8aqxg5GlLDNpfl3VpM7IDhsnpWv4gCX+gw3SDJGOe49f5VmX8gGkM4Py8fnzUmnXLHwtMj84wF/WhIpS90wZV8zDjgt835Zqe9kWeyWQnL5BpkafKoxnEZ/rTXgY2sb7TgimZS3HzRedZRz574rT0NP3EnfHSsgSH7IIvfNdFo9q8UIJBwwBqZDexqxR7Uz7D+lPctn9KeFJjI/z3pnK9efm/xqTMmBJPvk/1qTvio/vYI71IF6HPYUFIFHX0x/hTDyCMf54qTv8Al/Sk4xigZGRu9qRhUnRT69ajyc57CgkTYMg014gzdcU/JIHpS9MUCIRCV96FHNTA89aacelIBCCfwprrinNnHHXNG4E80AIOTQODSgjtilzgUwJbUYnXPpV/HFUbTmcHtg1e9aR2UfhD/P8AOg80UdqDUD1H40UUf5/lQA3rilH3hR6/h/Sgc4/D+lAGfGf3Ceu0f+g1Ke/+e9RRf6mP/dH/AKCKl7/j/WsygHX/AD6mjt/n0o/z/OlHf/PpQAtFAyf8+9APAoAP8P6UpoxxiimADrQfu/hS0nagTOYvmP2+Ydg1RnbipdSdFv5t3XP9Ky5Zxu+U1ulc8ub95k8oOflNV9rKcmmGZz0anK+BzzVpGdxRNk4p5JDCowFL/jUh2scd6ZImMtUiAjBqJ/kqaA7hzQBJvO8ECplOSDSIATin8Dp/nipKHluhH+eKldiYwR/nmookLLk09iT8uOP/AK9IZGg35zUmAFAH+eKai4zg9qaTtf19/wAKBky4GKegG38qjBzg/T+dOJ2qB3xSAYU+c9+v8qsoFDHjvn9aYPmY56c/0pdjM3pyP60gFUMV6f55qSNiGIb3pAGVMn0p0Zy5z0BNAxxb5hj1H9aeD8uehx/hQhHHA7f1oY9c8cdvwpFD2bnA9TTFYgdPT+VOUYJz601R8v4Dj8KAEJLNwcD/AOuKUgls9s/0NIWw2AuP/wBdIzkYA9v5UASEcY+n9KOE6+/9aYS2Bn/PIpeSv+fQ0CHDrTiBz/n1pinHX2/pTXkA6D1/rQMe5z+f9KHIVf8APqaYXI6jHI/pTcbgeeMf40CFDY/z7U4Yxkn0/rRwOBz/AJFIRweOP/10wHoUbgDnn+Qpyoq89PT9ajjGxgeuSf5Uu4E8/X+dAEj8dPeoyu5hzjn/ABp5Ydj6/wBKiMgzkf560AMeJlxhux/pU6ZC/wCfegZc98c/0p5wV54/yaBjBt2nP+elPABPT/ODSIqkkDr/APXFP2gf59jQA0Jj8v8ACmnmTA7H+hp5P+fxFIMA8D8fwoATb7f5yKVh+H/6jSGTkDb/AJzTiNy/59KYhxXJ69x/MUhOFwO4P8qUDDD0yP50Yzzj8/pQMI1BIz3x/OnKAB+H9KFPTj0/nSgE/T/61AwJ+b5fX+tIp+Xn0P8AKpMDd+P9aTjGOnB/lQUKWyePUfzpM5T8P6UvG78R/Om/wfh/SgY8cN+P9aaAT+Q/lS55/H+tAb5Pw/pTEB+9z603/P6U7+I/X+tB6fh/SgBR1/z60mfp/kUvVvbP9aUcD8P6UDDp/n3pOSvH+eKd3/H+tIOBx0/+tTAUA9/880cY/wA+lAYH8/60dv8APpSADgdv85pAcj/PpSkYI/z3qOR9i8cnH9KAH45yfw/OqOqahHYWhkJ+foF9Tip1ySXdwFHJPpzXNTSDV9ULAfuYjj2OKdxNlrTLdlUSkfvZDn8K2rCLdKWx8oH9KiEZZFVByOladpH5UKgjBxz+tKQ6cOZ3LA4wPek7f596X/P8qO3+fekdYd6gubWC5j2zRKwx3HtU9HagDn7zwnp1xnYnlMT1HPesuXwImMpeN9NtdoetN5P+fai4uVHDnwJJni74/wB33qxD4HQAGS6LeoxXY9/8+tQXdwltA0jnAA/XFGoNJGHLpOj6PbiWaNSwPHJyTmse9KtEVSMC5uSCoH8K1cxJeTSahqXFtEf3SN35p2h2zXc8l/Mu1icRg9AMUmZuSRo6daNBZRQuc7F/xq4uBj/PpUgwq4HTP9TSYx/n6UkjFu40MM/596a5JOCOM/1qTbknj/PNLt9fX/CmIiQZXpjjr+FTbBk85/yaiJx9Mf0p4O49cc/1piFAUgdD/kVBOhCkocHH+NSoOAM54/oKXhi2eMdvzoApz34sYDNPnCnr+NWba8iubdJo2yhWsk3NvrkdxaONu09M8nkVj6ZqMmkSNY3anZ2J7UNFXsdfdRxXMLwzJlWGP51xmp6Hc6dcedp7tsJyNvbmurtblLgEq4YZ4x+NWFx8u30/qKkam0cVFrerxKFaSRiOxH+fSnXWvahL8hmdCRyuPr/jXXvbxF1Yr0/wrO1TSBe3HnLIY3yRwO2TTNVO5zTtuRWLYk9c5JottG8yNpry4WJRyBnJP4UtlbWxdnmuJIJlfrjtkVdj+xvOEt0a7mx1bgdKRe5XuXW3RhafKmMeYeCetYyw/afNfd+8HXPGa6uTQ7mQie+IKgnCZ4HWorzQobqUkHym9fXn/wCvVoxbs7HM26SfbY4mGRnpXpFpAscChECgc4H0rj9DsNutmKU5eNuM98V2oypzk5wTj86RIueo6cH+tSPzn/PemYyx7/8A6zSpy2CP4h/SkA4HO36j+lNORtPbH9KcAQBj6/oKHBMZwOgP8jQOw1hwf93/ABo/jIPr/jSkEbh9R/Okb74P+1/UUCEA/eDjv/hSjoPp/hSjkqQO3/xNHT8v8/yoCxGRjPt/h/8AWrAv/m8Qr/snFdDL3xx/k1gBPtHilk5wrEn9aOhUNzqF5QGsjxAS0Uar3Oa2EHyqPb/CsXWnO+Ee2f5U4mlT4TkNT5vtnU8f0rtrAKsIGOw/lXF4NxrCD1Ndtbxsir9P8aJbmEWWMEZHYk/1rD8USFNMCjn5xn9a2iev4/1rL162a50yXaeVw2P8/Wki7ieFB/xL5G7lgP5VS8SwmXU4kzyU3D2pfBd4pWa3c/PuBAPtVvxHBKzQzxKSU6kfhSRv0OTjlnRnidSHbgkjpVh0ElrFaWylgCGd8dxWwdWgmQG6tA0qjAPQH/OKa2tOkLR/ZI1XBwAfrTuQ6Zm6sm2FbUHKkBv51PKqxaMkS8E8Y9+afZWMl9Mbq7by4g3VuM1E99Fe36QwqFgibczZ4JFNGbVkZwlMW5RHubyyvJxiq4u51txCrYAGOmanu089ndSQN2cjvUcaXUaAxjj3piRHpYjkvF+0sVQHoe9dvJIgjCxDaMDFcTO8zAtIAcdxWzpl+00kVvMpBOAD7VDHLY6VWYxknv8A/XpY1L4+pNQI7PiMDjmrcQKLt74/wpGaFTAUDHb/AApc4A9gP6UoA/Qf0pSoI/H+lAxrAhvbP9KQjn86eTx/n3pGwT6df60wGgZzRtxnvTI8qcGng0hDR7etKRmgUZwOKBCEcfhSbaUnjpTJM4GKADOWGOlHUCkUY20E4OKAG/oBRtJHWgc5oAbNAFizH77Hsa0O/FUbIHzcnnir2elI66Xwh3/z7Ug6UtFBqJ/9b+lIe1LjrSH+tABQOv40Y/z+dA6/596AKEPMMf8Auj+lPHb/AD3NMh5iQ/7I/nTx2/z2NZlAOB9P8KXpSGlzzj/PWgB3f9f1o7fhSdOv+etKe9AC0elHc/570DigAHQUGjNB5pgcXrZf+1bgc4yP5CqOxsZNaOttt1Sf1yP5VRRi3X7tdcdjx6nxMiDYPtT8Z70PGAeO9N2mqMmKjYOM1IqsTkfnUQU55qzH0ApAPVCw+apokIbpSxxkipypWobNEgQHI4p+wk9P84oB6YqXdzwKkoYpMY9RSh94PrS4DHJ/zzSKQDjFAEQ6n6H+VThMg0jRk9sf/qqYJtOKYyNeBn0/xpiMWycdsCpmjwufp/M0vlr5RA6//WFIBseW475/wqXcQ4x7f1ojQCQfX+ooUDcMnnA/rSGPzmPk9v6VJGi7iff+tVpDlsL0wanjdQcc5zQAoB4/D+RozlvmP+eKRmIH4f0NN8tmk56ZP86Bk27P5/40iN0+n+FLjAxj/PNNQYHPGBx+lIB4IzjHc/zpCMkfh/KgMMg+9IWDgde38hQAsoOR/nvS/wAP4/0prL059f8A0Kgk4Hp/9agBeByT6fzFRhwM/L6/1p6468ds/nQVUg5OOv8AKgQ3zBIw4xz/AIUhXGATxg/1oSNN4IznP9RTtpYfgf5UASgKMeuf8KFbK9P880xFywye4/pTiMR8en+NAx4Kng+v+FNMYPPsP604JnHrn/CmgMRk9Nv9DTGGVV8Hpk0z5C2F64H9aeVDyYI/i/qKTywMMOuB/KgRKcA/n/MUzO5fy/kaVUJPP+eRQVwvvgfyoAeq7cj6/wA6ac7CfbP6Ucknnuf50Kp2EdeB/KgAQ9T1PT9RS5OeB/nFAXA465/rSrwOf88UDE2cg/560uCQG9f8KcOcf570hBx/n0FA7DiOR/nvQR8v5/ypcEY/z3o6r/n0pjsIq/5/GndBwP8AOBSZxzn/ADmhHO0+v/1hQIcgJPP+eaTHBx1x/SlU88n/ADk0gIJ/D+goGL0I+v8AWkz8nHp/Snkc0zPy9uh/kKBignv6/wBaQZKdO39Kd6fX+tAyEH0/pTEKM5/H+tJ2B9v6UvVuvf8ArS9B07f0oGBPzYA7/wBaP4fw/pSn73rz/Wm9s+39KAHAAHr3/rTdw7HPFOPzN/n1rG1HXINNby8FmA5H4UxGwNvT/PWlzx/n0rBtvE9rPKiMCu49e3Wrkut2EblBLlh6DPalYd7Gg7YJOcD3NVmdHjJMgCjvn2rmdS1ibUmZY/3MCdT61nRiW4hbdKVt15A9TTaJvdnS6tqccluLOzkDySnaSOwpNKsPsqAEc9T+tQ+HtLURm7mTDHhAfT1rZXCcdT/+uhIJ9hYy7TKEyADzWsv3fw/xqtaRgLux1/8ArVZHA/z70mdFKNkL/n+VH+f50Y/z+VGP8/nSNgo/z/Oj/P8AKjv/AJ96ADv/AJ9qQ/5/Wl/z/KmscD/PvSEDMBzkY/8Ariuev5W1LVFs4yRGnLkd+KL3UJGd7iNisMZK7T/EeKrwP/ZelzX0+fOnyqjv3xVGUncZqsh1HVYdMg4hiP7z0zmt2KFIolRBhVHH5VkeHrORIGu5smWc5z+X+NbYBCdc8f0NTuZyAfe/H+tKFBH+fQU3OG+p/rQp4P8AntQQSBeeP89acF6c9/8ACmAnP+fWnDPH+ewoLQ1o1wRjt/jTCgDfj/UVIxPP+fWo3kUNg9c/1FMmRXZnj5GOnT8Kx9R1i4sL5d0TNASOcVqzK+3eOgHT8DQYVmTbIisuejD3oM7nOXdnOZxqFh8vmfNtz16VciiXW4D9sgKyIuA2PY1tQwokYCKAAPTpwOlTbcA9vp+NBaObi0e/sLgNazboc4wT71uoH8lDkBtozz9KsBt3sM/1FMKAR5XPT+lIB56/T/A0uBuz3yf50gVsn0z/AI1KgDYPf/64oGjOnsLOc75YAzEDt9K56S3fRtSe3ifZDNyr+nB4rsGU7fy/lWZrdgL2yOB+8Q7gfpmguLswtL8X9uY5eJ06g9+v+NMeNy67sE8c+nIrMExktob5BtlgIjlA+vBrZfEoSaM5jfBOPoP8KaFVXUxdRjazuor2Dgg7T+VdNC6zQiVPmVlyD/31WZe2yzWjLnqp2j3wf8KZ4cume3Nq5w8PyY9v8mh9yYam0mRIc+v+f50oX5vbP+FPON2fcf8AstIvLUGnKNH3T/un+VK2cN6dP1NP28n6f/FUuAW+pH8zSL5RpXP4t/WiMAqP89xT16j6g/ypoGEX6f0FA+UaE+UfQf0/wocDn/PY1IfuH2H9DTW4z9f8aBOJDNkZIGTn/GszRQH1m+kx3/rWrKeGbOAAx/z+dZfhsb1lnzkuc/qKQ4rU2wcKPbH9K5rWZWN38v8AAoH6Cujc4U/59K5a4l33M/cA/wBP/rVcTKu7Kxj6L+91o7h93P8AKu1RiFAHuP51y+gwMdQnnUZXJ5/OunA+UcUnuQlZEmPyxTJIw+VPTj+lOJzjHt/SlHUe5H8hSKOR1DTrjSbwXtiWYZ+bH4VpWXim0mjEd1uVsHIxwTW0yqOHXg549RiuV8QafZoVdY/LLccfjRuWp2Ne5n0UpvOw9eB1/irNuNR05ZCbS03sOcycetYy6Qyjek2fTccCq0sb7yplZ2zjCciiw+e5o3d5PqCN9qm8mLP+rTpVKN8r5UKFYz3Pei102/nxti3DPGe1bFt4du5tvnyGMHsBTuTZsy1l+zrjIUY7c0x7xmUgbmX0xiuol8NW1vC0g+Z1XPPfr/hWcbfKyYQAjIx+dMl+7ucxLcOz5RSq9K29Ft7t5Y55xtjTDA1mW8M9yZYI1GQS3vXVaK/2rS0ik4aMn+mKmRT2NW3TbsfPUZ/lVhRk9ew/pTFVQij0Uf0p5Kr36cVJmh2cZHbpQDyfqf60Njcfcn+tGefxP8zTGNySAcetKxzSKCRz6f4f40uOPy/pSAaw6fUf0pMEZx/nilbpn3o5wO3WgQ3nmnHoaU/0pvf8aBCZOKTOBRuOfxpM5FAC9QvsKYU5zSk4znmlLA4NADO9PVcmlUYINO3DjBoAns/vsR6Va7VUszl2/wB2rdI66XwgelB60UUGglFLSUAJS9x6Ug/z+lA5x+H9KAKEP+qj/wB0U8dPw/pTI/8AUx+yj/0GndP8+wrMod/j/UUnUjvS9/x/rQKAFHA/z6UvekHT0/8A1Uvf8aAD6+v9aWk9KXsP89qACj/GjuaPrTA4/XV/4mkp9cfyqiMLWxrW37c5PUgcfhWSRljxiuqL0PJqL3mI/K5AqAEk4q2AqijygclRTuZNEccZfHNWI4CaVLdxjirSRbRipbKURsSMDyanXH1pFUZpx2rzwKktC7lHb/OKcT8ue9MC7hntUnAGOlAEYyT/AJ9aUjHSlIGeP880mw9c/wCcUAP8wqnTn/61LHIXJzzz/WgBXH406JVVun+c0ALvyMf570jDa2c8f/qpOAzf59acPnyT70hkyHkN15/rVbJ359hTvNGcDIGR/OmAvtyBxj+lAEsaHJ3cDn+lPTCv/n3oXOefU/0ppBJz24/rQBMBuXOc/L/Sh/lbg9z/ADqESEDGO1PVGlkLc43fnzTGSCUnHHYfyNL83cHp/UUhO0DHBwP5UpYkdOv+NSAIM8Z7/wCNKq4X/PtSjK++f8DSKwbp/npQAEjf/n1ppY4H+ewpcc8+pNNfGAQPT+QoAcrYx9P60bd46/5xSAkr6cf1oBI6f54FIBUTDcH0/nTuQB9D/KhM8H/PWljJPDHt/SmA7B3fiP50rcR/gf5UoyG59R/OmtllGPQ4/KgYpLZGPX+tNExEfTJ2/wBKeeo69R/Ooyf3eQP4f6CmAYeQg9Pm7UqK+0fQfyp0Lt5g+Xjd/WpFPH/Af8KAEO4SAd8/1pH4X8B/Knfel+h/rQ5wMdeB/SgYmOfxI/WgZ28eg/lSnG/8T/Ok/gx/sj+QoEPUjHXv/WkQq3Gc/wD6hTQpYH6n+dLEgAz9P5CgCQDB/P8AmaU+/Xj+QpF5b25/maX0/D+QoKAnkf570FsgY4//AFCjrj/PekIOP8+gpjFxkD/Pc0o4x0/yBTRkAen/ANc0oHzev/6hQAoUE+n/AOs0Yx27f4UL+X/6zQSR/n6UADDLZHXj+tJjC9O3+FL3H4f1oIG3k9v8KAFU5/P+tKPufh/SlGD04/8A1mmk4T8P8KAF5z+P9aXPHPp/SgHqevP9aRfmXPt/SmA8kb/8+tQySBEZjwFGT+VP58zB65/rVDVrqK3sZWlbblcDPc4oQMxNT1+d/MFv+7RCfmHU81jy7301rl/naU4yakBWXTmI9Tx+NJJldHiT/bBq7GV9SCeJYdJjJUCTd1709liisIiB+9lPJPak1AqyQw7ueCSe1VJZzJ8h/gGBQXq0XJP3zpbocKOWNaVlam9uo7VOIUO5z24rHt2eNcbeW4+tdnpdr/Z1gARmaTlj+dDEl1NDKrhUGFTj+VEHzy8j6frUSgncMck1ft4sYJGP8mpuOMeZllBgf59qUf5/Wgf5/Sj/AD/OpO1C5/z+VH+f50nb/PtS9/x/qaQCdv8APtS9/wDPvSdv8+1L3/H/ABoAP8/ypkjBQc/5604kAVl6te+RbyMvJ6L7nmmkTOVkZtxGup6kLeMBYYfmcjvnFV7lG1fXBCvNrbDBI6VKu7TtHbvdXPI7nBx/jV/RtPNhbEE5lc5Y/nQzLYvRoEQBRwBwPypc9v8APQ0vRfw/oKP/AK/9aRLE2gk/59KTbgH/AD2NLjj8v6UoGBk/560EiqDuPHH/ANel7f59KXPP4/1FMZgF9OP6GmUJIQBz/nk1T4Llh3/+tVm6dY4HkbovP61i6dqcd+0ixnBQdD9KZnI1Rk5B9On51I0eSNvr/UVQtNSimuXtw2XX/wCvWkmePx/pQCQxUYR8+n9KmKZyPf8AqaTHyEe39D/hTx97/gX9aRaRF2HGOM/ypoJ2kEe36GpMDZ/wH+gppGCR7/40CsOHOfqf5mkXhPwH9KEOMf5705eUOPT+gpFIDkqeP84NIy7+Oxz/ADqQDrx3P9aVD09OP50FqJyrw/2dqYifm3ugM/XirNi5iklsHONp3Rn2ArQ1iy+2aeyL/rEwyn3AFYCz+ZaxzYIntm2yc9RzmmU1dG2+5iF25Cg8/i1Zd1nTNciuVGIZsK31zk1rl/MiEsfCyDIH1JqpqcBn09027pBgp9flquhhHRmzEyuqHOQ2CP0p2MKD7f0Ncrp3iVIYEt7lSpj+Xd9BXTxTJNAJI23KQcEfjUHQibv/AJ96B98fX/D/ABoPX8f8/wA6X+IH3z/KgoQcY/z2FB+6w9jQO30/z/KlI5b/AD60DEb7rAe/9aaWG0ntk/zpx+8fc/1Ncz4inuWvLe2t3ZQV3EDvyKZMtC3eaxb/ADwREyOEIIXseKr+FLyAW7Ql8SZ6E/SufkidXEnlSRvjk+vSqTYVgwk2seuKLEKVj025OI2x1A/of8K4m7naPziOCdwP61m+fOFP7+Q+24+9QeXI77jLwT0NVHQib5jsPDX2dbBlMgErjcQfx/xrUtZI51OxgxGBkfhXn6ozPv8AP2KoxgGt7wu8xncDJi7k/hUMa1On24UY9v6UhDbQcGpVXg+xP8qRl4Ptn+tA+Uidc/XB/rWZrNgL2DYPvLyP1rWcEA49P8aQxgD3JxQQ0cTeaLNDYySNLIQmPlP+fet3RNKtXsop1T5yeT+VaF1B5lnKh53Dt+FQ+Fy39lgN2Zsf5/ChsumjSjgjSMbRjA/z/KpcDYRjHH9DS4wGx6H+tKwyCPw/U0jexHKN2V7f/rrAu4liuGUD75romGQD71gauPLu0kz19fwqomFZaXOW05zaa04PAfIrY0SNvtN1ErYIUEfnWTqC7bgSDquOa0YpBaarFOrZjkByR06USIg7o6UDEZ9QBS4BycZ+b/GgFWJ9zx+tKMjkepqBC5yy/U0jfeGOeP60LkhT/ntSt0H0H9KYCAkfoP5UDkEUpOGpv8Q47mgBwHyn8f600gf5+tL16f560Y6ikA0+tHJxSk4A/wA+lMzkCgQEc+lNPfFKT2ooENxkGgAjg+tO7/jQOaAGj2pxGADSAcYocZUjNAFiyHzOfarh61UsV27/APPrVvrSOun8If40Ud6Sg0Cj0/z6UDvRSAOh4pBwfxpT60Dr/n3oAzov9Qn+4P8A0GpDzn/Peo4f9Qn+6P5CpCf5/wBagoUA/wCfqaO3+fSgdB/n1o7f59KAF96Udf8APrSZ5oFAC0vTNJnilPegAoo70ZpiOa1iLdqLE/3R/Ks6WM54FbGqxg3rH/ZFUxF8patovQ82oveZTihLN83SrAiA4WgNtOKkBzzVXM7CqSMD8KlGCMmosUhOOKkZODzxTWiZjUSyNnip0YnqaAHRqyrgjFOK7jzx/wDrpMk9KQ8df880DBwq9DTMMW/z6VI8YZc5oDBFx/npTAVQV4oBwwPT/wDXUZYl+P8APNGPlApCJHPHqP8A61DSqPlHUnmoie2fX+VKjKD070wHxOpIBXqR/M1IOflHYf0FMQjaDjH+TUiZ2k/X+lIYEZm5POafg7Rx1ApNu6TPfP8AWnAcDJ7D+VAxEQbSWAHH+FSK/wA4CjjP+NIz4XGO5/mKIz83A/zzSAV0zg5/h/pTi23gjjn+dDZK/hSsQcg+p/maBillYcf54NJ9zH+e4pDhV/L+VMzu9v8A9dIB5BySen/66Qtg/gP6U1c+v+cGnYOefb+YoAdvVu/+eaEkRCMjv6ewo2Kc8Y/yaFj+bkZHb9KBj0Gecdf8aVEBbpyP8BSKSB7Y/qafHjdxxz/QUwsKSN2Pp/Okbaq/gf5CgjJ9/X86Yyg8H3/kKAJdoOCOen86b91Onb+gpuSuAo9P5mlyxXH+e1MdhySDd053ChPmUdvl/wAKEOOvqP60mcKOO3+FArEgXEn/AAIf1ppX8sD+lPVi8nsCP60p5x/n0pDEcAMD7/41HjKZ9h/SpSASP8+tIVwvHoP6UxghAH4mkjbjp1x/IUqDt7n+tKmAM454/pQKwq9c/X+ZpwPTHt/SmDv+P9aAvT8P6UAKykgccf8A66TceOOM/wBBT+gA9j/Wgr/n8qAE7f59TSr1/wA+gpOQv+fegHLY6DP+FMoBk5AHb+ppw5PP+elIpHYdv8aXqf8APtQICfmH4f1pOoP0/wAKVgCfy/rRj5eP89KADHP4j+dCj5fw/pSg46/55NH3l9sf0FAxx4HA7/1puSBjpx/SngHn6/1pj5x+H9KBMjuJlt0aVzgJyfzrirq5fVblmk4iH3V/Ct3xLdiOzEI+9IxB+ma52MmNcjqBxWiWlzGUveSIkukgtZLdlywJ49Kr+a80CADKqCT9a6G08Nfao47iVykjnLD15rQ/4Rmx2DG4dzz14qXI25EjG0ewtdWC+arblXnBxVfxLojafKJoFIgIA5rs7ezgs4xHCmBnn1PIqhr8v2lodOiwTIfmHXaOajmNEkzG8Oaa1663cyfuo+FB7nium+9kt+f504ItrDHbwKFVAAcevFOt4/MO3OAeT+taIza1sia0XeSSMD3/AAq6B/n86SNQi4GB/kU/jP8An3qLnRCPKg7f59qT/P8AOjtR/j/Wg0Dt/n0pe/4/1pP4fw/pSnr+P9aQg7D6f4Ud/wAf60nb8P6UE/z/AK0AQ3Eojj57/wCFYEmL/UTubFrbksxPTrVvWbsRxbBkvINqr3zisy93RW8Glw58+Zsy889f/rUzF6u5LpkbapqBvX4hj+WNe3AxXQ7RuP1/qaq2kUdlaJEo6LkgeuKe02dxHQZyfxNJEykkTKBjPXj+gpOrY7c/zNYVz4ntbQMihpSB1X6Csm48V3VwSsKpGvXJ69arlZHNc7JTjoOOP6UpOev+etcFbeIr4TLF5gINben61Kt19nvXTk/eB4/zzSasB0fH6/4VHMCYH2naSpwfwNRJeQEFhMm36+wo82KYlUlU4HQH60ijlbt9W025aSXMsJPPcYzVWd4x5V/poIYf61PTtXbSqjxlHAIPY/hXONozWOqRyWw3RSffXt0NMk09NsoJpFvwhSV8ZH4mtYL8vtg/yFEYxjHy89B9adwF/D+goKQhHUfh/OlHDD6/1FLxv/H+ppvOR9P/AImgYfw49v6Cgrlv+Bf1NAHJ+n+NL0f8T/OkFhgTAH0/+Jp44GB/nilxx+H/AMTQcL14ycf+hUFpDu/4n+Zpgz+g/pTh97/P+e9B6Y/z/DTLG8c59/5f/WrmNXsWsLhryME28mRKB2BJ5rqR9/8AE/1ps0KXMTRSqGRlwQe/X/GkFjnvD0pd3gb5ouHRvTkcfrV+4miteZ5FC5HH4CuegW70bUZ4VYCMgEMeg5B4qpd6rahSskTXMvd2JGOBTImkRaqtv9rdYnDpJyhHY966bQPLs7AQz3Klychc9Oa48xNdxFooxGE5659aUeU211bBBwwzQ1cIysenKVdVIYHkdD7il6BT/n/PFcSgu9PjjubS4MkWQSPT7p/z9K6ywuftmnRT4wWU/oDSLTTLR4/L/Glb75+v+NUtYuHtrTdH1L7f51ahfzVV+hJz/L/GgoePv/j/AIf41i65pkt15c9scTRjj6fLW1/EP8/3aTHX1xigGrnGS6ldWcebyzyoAGSPYf4UwX1lMm57UKpzg49jW94khU6XMTjjkfrU2l2kUml24eFT8vcfX/Gi9jL2dzn0fT2Ylcc57fWpNtizAGSNAe+2uhOk2Up3GFcnnj6//XqC9tbWxsJZUhUNtGM/VafMCpWMGMWpcrZQee3TfjgHiug0u1e3tlEgUM3OAMY4pmh2ZtLAEqA8jb+PfmtR+wHv/Wp3K5bCev4/1pDzn8f60dyP896B1Of880wGclfyH8qaw5H1H9Keo4/Ef0oIwuen/wCqglogb7oHsf6VT8NEfY2X0J4/Or0o/dkjqAf61leGiVlu0P8ACaTHDc6Ajk/59aB1x7ilP3vxpB94fX/Cg1EHRfr/AIVia5EG8lj1Ck/yrbHK/h/hWRrefKBxwBVR3Ma3wnNajACjH2zUJJbSreT0IH61q3cIaMnd/Af61lAD+yWTPKSYxVSOem7I661cSxI/rU8ffPNUdIfdZW57lc1dBG78P8KyLHA4T8B/SkPI+mKXHyn8KBxn1zTARh39/wDGkPGD16/1pCSV575/rUhAwDQA0Eg4pB978v6U/A4H0/pSdDQAzr1poGBTsf5/Ogr1pCGEcUH+tO6Cm8kUCEPGKMYGaDQWUHbnkjNADMncaUnFOwB1pMjNAFmx6P8AUdatDoKrWJyrVZ6CkdlP4RaSg0GgsKKO9ApABpR94UnajPQ/T+lAGfD/AKmP6D+lO9P896bB/qo/oP504dBx/nmoKFHT8P6Uo4J/z6Unb/PpS+o/z1oAUcn/AD60dhRj/P50H/P5UAAp1NHWlHWgBc0H1pPSlpiMHVmIvyP9kVT8zj2q1rRIvc4/h/rVDdxzWq2POqfEyUlT9aaTtXiog2RxSluMd6ozDzCBxmgSHvRTe9MRYQjIbFSEF8bahU5FSKzJxSGSpmPq2aQuSScf5zUCljJye9SMx4AOaAJw2U54/wD1VGQSetL1wD/ninbMdfWgYwHac+4/nSFt2e3FDHJ/z60AjAyecf0oEMiU+Z82cc1aUqG9ef61GTyMYP8AkUsYJI454/maBj+qjHpTy2cqvv8A0ph4XBOOP6VIIwoJJ7n+YpDQ+PgjPPIodSQMHt/QUqEE9ehFJgkg9Rj/AApDHdGOeRk4/SlRwBnHcfyNNnP7wKPXr+NIo2xgk44H8qAHK4Ocen+FEhw5z0z/AI00spB5/wA5FB+b8/8AGgALqRj2/pT02FcY9f51CThce3+FOSNmywOBz/M0APCkkgH/ADg08xkH72f/ANdIqLjr2/pSg7Wx1/8A10hj8YAz1Gc/kakJ7D/PSo8HA59ePwNPx0/D+YoGJ82wnpwcfrSoCAM9c84/CnE4X8D/AFpp6+nP+FMYB+efT/Gl+V2x6n/CmKuep7f405oiZMqcc/4UxD9u0e3H9acRlT/n0qLLovXsP61IGJ5Pqf6UDBVwpyf880Bf0z/SlH3fy/rSEHGR7g/mKAJAoB49R/WgDaQP89qRAVcZOeRz+dLnn/PtQAu3p/nsaSRc9D7fqKM5I47/ANDTio4P+eooAaFwPx/xoQZH+falzgf59DSAYHJ54/mKBgvLH/PrRg7h+H9KaGxn8f5Gnj72fcf0oEIQcdfX+tP9M+39KYTwPx/rQeo/D+lMBxAKDHp/jTiMEfX/AApAcR/h/jQMlvx/woARAcfh/jSgfN/n2pAP5c/rTh97/PtQAHr+X9aD/n9KXPP+fejr+v8ASkAmDj8f8aVfuH6f0FKOP8+5pP4fw/wplDs8/j/jTGGfy/pSng8+v+NMlYJGxPZc/pQI5TxLufVkTsFyB+JqqkSm4giP3mbkfhVbUdUaXVJJ8fKp2gd8ZquuqSLdrcxpynTNat6GUY3ldnoi8KBnpwPzpBLjj/PQ1k6Rqf2mzE08iqcknP1FQXnie0gJSEF39R06VitTexs3N0sEDzvwFHA7k5FUtHtWy+o3HMs2dgPYc1ymo67c30qElVRDkKBxUv8Awkl/gDegA6DHSq5Rc1jtwuOT3/8ArVPbRFm39P8AJrhYvFV8jDcsbD3Fa9p4w+YCaH5c9UH1psIJXuzrx0/z7Ufxf59TWPB4k02Ucy+WfRxjsK1IbiGcboZFkHqpz3NQdJIemf8APSl7/j/Wm54/D+lO4z+P9aAE/h/D+lKeG/H+tJxt/D+lKev4/wBaAGnp+H9KgvLgQg7ug5J9s1MThST6f0rC1mc3F1FZQjLu2WI7DNMib6FOJvO83U7k/JENsII68cGrGk2pErX1xzPMxK57DIqvPH9tvIrS3P8AotsoL8dTjmtpx5YAxgDge3NIzlorIanTrk45/KuV8QatI0sltA22NCQxB6810V3cx2dkZHJGRjPviuAmlDM5b7xfk/jWkVY52m2KY2lgZ+iAdfWo4YSVLMeMVcmuRJaJDFFhc8v61E7BVAU9sVasJtrRE+l2Qv8AUUhPyL1z+FdhFodjbP8APl2f+9161meGoo0knuWHzRx8f98ms271q9e6FwHwN3yr6DNZvU3SstTT1HTrZ4HaznYPFyyZ7YFRG08qxTUbOVy0eDImenJps7OLiGfaVM0R3L+HWn2t3HZ6HfJMfmd9qJ3NKw+hsw3QmgibnewBP5CrkMm8HgggcZ/GuDOr3cKBVbZ6DHJrUt/EtzFGrT2xI7nGPWlsTZvU68E7unf/AAphYjP0/oaradfx3sKyxHOeo9OlTkjJzx/lqYXJQf3n4/409cHB9v8ACoxxJ+P9aBkAf7v9KRSJSMOf8/3qQj5/x/qKX+M/XH86D147/wCK0jRDeRj8Kc3JHtn+tIV7/T+Rp2CG/E/z/wDr0DQh+9/n1FHQj8P8/pTuuPw/mtI3T8P6GgoXH+f++qM4/L/D/Ghjz+f9f8abNwhI/wA8rQBy2qRDUtYILn7OmBj1OFzVO/gtrEn9yJpJAQq+nWr2mFJ4dwPO9txqtqbPYagt2V3x4PI5x1FWkcznrqc+8lxp1zIksO1X6p2702aNXuw0CnY/PtUl5NJduquxkkz1P1q5jyYUgjG6R/TsOKBXvsSWdyw0zyj05/kK67RFxosHrsP8zXOWVkJRHaRLkrzI/b6V0pna3vYrOOE+Uy9QOByalm1OLW4zXxutolH8U4H6mrsUkaGKDPz4zj2yKo6u25rNO5nU/r/9eobecNrxbnEcOD+YqTU2FYcYPQD+lDsEUljgY6n8axNPuZIre5uJA7bpSEX8KZ4omlW2h8okMzY2Hj1pgL4nu4ntHgikDSdSF5/vVNpGtWkltDE7+XIigENxzXJGaeGfzUR4piSPlHFQy3EkjFpbUsT3wfaixHNY9GS6ttoPnx9B/EPasbVruK6ubW1R8oTlj68CuOSU5GIHPtg+1TI907IyxCMR5IYnHanYOc9IVQiBBwF4H4A0rDB/P+tYvhu9ury1aW5+6MgE9+tatxdwwW7Tu42jPI+tSUPcfNx6f5/nQcZ5OBx/So4plmhWX7oIB5+orOkuH1G7MEJxCh+Zx36UCZpqRj5eQf8A61IeQR0wDSIoRVUc4z/WlHf6f40xDWHyEdeD/WsjTmEOt3cQ/jINbPXcPpWHAdvigA/x5P6igI7nR9x9f8KQdR/n0oH3V/z6UnbPt/SkaAOM/Ss7WY90LA9Mg/zrSPf6f41VvkMkbDGf8mmtyKivE55kdzz93OKxZF2PPH0+YmunEeBjHG7Oa5/UI/LuJOx8rd+oq2ckTd03Mdnb4H/LP/CtD3PHAFV9MdDo8T55VAKmLq3AOD6e3NZGjViXOCR2yf60m7nPuf60vBbI55P9aQDn8KYgUbhz2FO7fl/SmgEcE9gP5UqjIyfagBTnj6009KXr19/60EDv7/1oAMc+1NIO4jPWnk8Uf40gIwvr6/4U0nC1J36UgHJJ6YoERk0hQb9+Mnpn2qUlRnjP0phbigBDk/nTNnOc+9O7cUh4+lAi3ZjEbVaqtaf6tvrVg9aR2U/hQf40UUDpQWHpR0/z9KO1BoABQO31oNA4NIDPh/1Mf+6KcPuj6f0pkR/dR/7o/lTx/n8hUDFpc8/59aTv+P8AWl9DQMM8Up70nb/PpS9+aAFpO/5UCimIXoKX1pKX2oA53Xn23oHqv9TWW25vpWlr6g3sZ/2P6mqSH5cYreOx51X42RqTGKTdkmpmTPPSmKnOKZmG7imbjU2zb16Ug2scCmII5QGxUrPnoKrhCrcipCG7UmBMgzj1zUyKBhjTI1bFSbcDJP8AnFIZIXULk/54qOSVmYDHH/16aQWK4p0g29eT/wDXoGRqctT9oDcqe/8AKkSM/eH+etTOmVH+ewoCw9QuBj/PSkV8KNvoP60yMEHB9v51IoCjPTikMaxBBLeh/lT0w2fm7/1pvD5GM9R/KpEiAbHqf60hi7VOMHHT+tOBwCPr/SjaqqMf54NJtJPHqePyoAVUO7B9f604IDHj2H8qjJYPgk8nrTufLzkngfyoAGiVQcH/ADkU5QFzj1H8qQAkke/9RTfLYtjP+cUAOcBh+FNIKk4PH/1zSjMffOf8RT2O4dv85pAPQLtJ9h/KnrjP+fWmIuEOfb+VKh5IHv8AzNAwkBPTpz/Kn8gDPt/OmkNkj/PSnMCTj/PWgoHBKHnsf5Gn7Rnn1H86Y2QvPof5U5mIx9R/OmAwcDGO39DTxu3k57/4UifdP0P8qXB83jpn+tAClCV/Af1qTgSDPTd/hUPUcen9DUrAlx/vf1pgISNmR6D+VOQHb+f8xTVAEef9n+hqbGM/U/zoAjwT+n8jR0bH1/mKUbiAfp/I0gGG/P8AmKBikjg/56GnE4I+v9RUQAIB9h/I084z1/zkUAOPT/PoaME/59xSFvlAH+eDSjdj0Pt9aAG7cA/T+hpAcNwe4/mKeDkH8f5UwABu/UfzFMBc4A78H+Rpe4/D+lNVunsD/I08/eGPb+YoEIVyvvj+lOIwfx/wpN+E/DH6GlJy34/1FADRjBHt/jTh9/8AH/CmgcH6f409cbv8+1Aw74/z3p3C/r/Sjv8A596RgT/n6UAKT6/560gwU98f4UnYdv8AJoA+X8P8KAFZSTkev+NQXJKWkjHnCZ/SrGcE/Wqeqy+Vp8z8YC/0oQmef3DRyzM+07mbIA6VCcoSCMH0qyzpHE07MNzfdWmWcLOwcrvdui1qQkxMSFNqFkj+tNSGBRgksa3Y9Ja4Aa5bGD90VcSwgjUbIhx6nPajRCbb0uc0sIBG2IsD6inyIAn/AB7n64rsZdJlvYVEbJBx/dBz0rHn0nWLJmwVkiHcKPep5jSNJvVnPfuycEbaeIkP3JSD9a3rZZbj5kjjnYdU2BSKkfTrC4n8m4ieznY/LzkdTS5kU6L6M54iSLO+MMv97FWbG7uLeQSWUzZHOwmrN/pl7pLZdfNgP8QH0qi0Mcy+bEdjVSSZnzShudfpPimGfEN0PKlx1PAPFdKCDgg5BPH515RuEhCT/I38Liuk8Na1Jb3AsbskhiAjH61ElY6YT5jsh93Ht0/ClPX8f60i/dHHb+lKTz/n1FSaFTULhLe2aRzwB098GualuGsrW41Kbia5JEQ9ORWlen+0dUEHIgh5kPbOCa5bxPfi+1AxW5Hk2/ygDoferirmMmXvDWpPva2m+Ut8249Txiuq8xT+J/qK81huWjljuBnKHnFbv9qXeoqI7dDFH03dD2o5TJvqzV167tGsfsQ/eyt6c7etYFj4eYukl0/ynnH4j/Gtaz01ISN4zITy5696147IygAcDgZ/FaewnLmdonNa+scEUCQoFGe3esdlwAT6/wBa6nxXZRw2tuy8ndjJ61zUgJjAH3uxrWNmjKacZK51WhJGtxcwEj54gAP+AnNL/wAIxbw3AuJrkGONs4P1Fc1pmoS2VzDdt845VgT+Fbs1xaajeLm9eOFvnZCcDPFc7vc7FZouNJHJLLf7cQQRFVyOpx/9auKe6keeSd+VLEhfxrf1/WI5rJbOwUiAHaz+vXis7QdOOpagiFcwIRu/MVS0RLV3ZGr4W0X7Q7X16u5cfIprq7q0inhkj2KM9OPc/wCNOREtrcKgwqLwMe1RNOZJPkPG7k/jUltqKscjpss2iakYbjKxOfw7V12QwGCGX1H/AAKsnXpbZ7RYZ13THlABznArO0zWHs5vsd2oUL39OtFjN2ex1ajD/if6UEfL/wAB/oazbXXLGaXy1mww654B6Vda7hS3MrOCmMEjnsaQRLB+/wD8CP8AOgNgDvxn+VQxXkU9y0cbZIIJx7kVKOYz/u/0oNUSHB/z7Glx8/4/1FJjk/U/1pVOSPr/AFFBQ3oAfYfyFV9RWZrYm3OJFycevBqyR8nPp/7LSHv9T/OgZUsr1buPaeJV4dffIq2eePUj+lZOoWz29wt/bDkY81B/EMirtpeRXcIeJs+o9DtoA5rULa50a9ae2jL20nJUduD/APXqK51izuYvKcMqN94N25NdlIoZCrAEYPH5iqN3o9lOCDbxgk9QMd//AK9O5k6aZx8T2ZnZbCJ5pW4jzyB0/wDr1M+lHTrFbu5kbznPRT0FJB5+mX11b2yxg7h+9I6dDVaT96rebK9w2DyDgdDQCSR2mkG1e0WS1GFYde/Vqvr978RXCafdX9jYSbJUjTqAwyT1rpPDur/2lABJjzlPzD16c0jRMtXVmbm4gcnAjYN/6DU0drFGWkC/MynJ/AVOO30/oKDyGHsf8/pQMb5arGyhQAPT8aq6rpseoR4ZmRgSVZfxq6edw9T/AFNR3FzFbxGSVwoz3780AcVrVpeaX5RWTzUckAk89v8AGqj3OoRXUUDrHucKc+gIBFa2p3i6nNArAw2yHl279Kj8iG/nluJSY4URVV/XAx/Si5k46mPPdX1sx+VcDHSt/TtAe9gWW5nYBuir07/4Vi3kBIZnkJBOAM9ev+FdVpGqW6QpBKfLZe56HrSbKSRq21rFbwCCFcJgjFU7rTFnMK5IhQ5Zc9ckUanqqWVusqDfnGCOg6Vl22tToo84bo5Mcjr2oLuW76drmRbO1IWMAeY+eg46VBHdHK2tguUT78vTNXEsIruzUQylEJySByfrSSafKhW3gCx24BLEHk9aCbGkMMgI9P8AGlxQsYSPHtj+dPP9f8KAsMA+Y/Uf0rAvx5Gv2so4DDGfyroV6j/PpWJ4hQR/Zp+6ygk+3+RTHY3B938KU/cP0/xpkLb4Qw/iXI/WpDyD9f60ihp6/j/jTJl3A+5qXrj61G5wox/npQhS2MggJH+H+Fc/rzrHcrno8YWt5yoLAsBx3rnfEs1u7wrFIC6nkjnFaHItzQ0RXvNL2xzhNkmSD3GP/rVtGHy2VOoz97161wWnuNrhrox9SB6mut0C7lv7HEhyYycMe4rI2ktDVUcL6U7b09cCoohhBz2H9Kmzx9ABTMhQADk+39KTnPuTSuTnI9f8aQtyOPX+tAxPX6Gk7UmcHnrTlPtxxQAg7fX/AApeODRn+dA9/SgAbmm45pzHjikJpARkAMfrSRoAuPxp5xkUmfSgQ0Dg0jgkcdqfikHcUCLFoCsf41OOtR23+q59alFI7IfCHpRR2oNBQUnWl70UgENKPvUlL6UAZsR/cxnttH/oNSHuKji/1CD/AGR/IVL3/wA+tQUHf8f60v8An9KQUdj/AJ7UALS96TFKKAFFHakHFL2piCiijPSgDA12PN1G2f4P61nxHBIxWzqsYaaNv9mqZWPHC4Nap6HBUXvMqkBs4FEcZJ6GrSR4GccU/gDB6U7mdinsdu1IkDK+7t6VZwC2BTzEAvJ5p3CxVkQuaRF2sPWrWwtxmlEPIOe9FxWIi79AOaQBzwelTsp7daaQVoCwsY29cU1iGkBbpUiR7sZ/zzTvJGKQwQDaSOmD1+lLkZKnk54ob/V4Hof5UxEbec9c0ASHbx9R0+tJu3JjHanFOn4fzpyIqrn/AD0pDGCRYwQV55/pSl2Z8joSP5mnMFZunf8AwpUChR+B/nQAIDtB7Y/pSNKPM29Dz/OnZXyvl9KQW/7zdnv/AFoGO255Pt/Wk/h6cY/wqQYBX8P5GnFSFP8An0oAQDPQcZP86hJI4/z0qTLEnB4z1pqRZAyfT+VAhuwD7zf5yKfheACT/k05kX/P1pQgGO//AOo0gHr06Z6f0pUOM8Y6/wAzSdDj/PakCknj3/rQUSj19f8AAUjeuMn/AOuaRTg4P+elPIz/AJ9zQMawLKc8df5VJs988j+dNfOMd/8A61IxY/TP9TTAcAAn4H+VG4B8e/8AWkUYQ59D1+lPwhfp3H8zTAYBxken9Klz+94/vf1pg6Yxjg/ypX/1uQejf1NAxSP3f/AP6GpO5/3v61AGOzBH8P8ASpuQT/vf1oAMjywfYfyppOGOfU/zpV/1f4f0o28/if50AR7v5f0p5UFuvGf6imke3Yfyo8v5yc9SePxoAeRxx/ng04A+v+c00jAGP88GnKRjn/PNMQm3j/PpQF+b8R/MU/8AhP0/9lpoGW/H+tIZGBwB7H+Rp5PzfiP5im5wMZ7H+Rp3IOPcfzFMBSBt/wA+hpW+8Pr/AFpD938/5Gn9G/H+opCIxwOP7v8AjTgcNx6/4Ufw/Vf6Gk/j/H/CmMdklsj0/wAaVj/n8qj347f55p+Tj/PtQAmOPf8A/XR/Cfp/QUZwPy/rQD8p+n+FAC4Jb2z/AFNVNTiE9pJEcEuhxn6VdHGfr/jWPrt0LaFpFPz7doH1FC1FscSbORbponHETYx9K6fSrEWlq1zKP30gwoPYYrN0+NpbmMuM8+YxP1reJM7FuijgD8Kshy0IhyzE9c/1rRs7AzKGmJA9PwNQ2Vt51yd2Ni8kfjWxLcW9nGDNIkSj1P1pNl0qd9WSogVQF4GP8KcVHTt/+us1df0xiALpPqT9K0Ipo50DwuHU9wc+tZnUjM1DR4rndJD+6nHIZR7Cs2W4lnUWlzbbrxGAV8dRk85rqP8AD+lN8tPN37QW9ce9MZXig3WSRTqGOzBBGR0rkfEHh+Syka6sVzF1ZB25ruOoP+e1I6K4KsMjv+dNOxE4KSPLERLmBs/eH6VGHcrtJxLFyp9hWv4h03+y75ZIQVglHQdAazpgsUkcy8gnBNa6NHLZwdjuvDmpDUNNUn78YCtz7GrepXgtISRzI3CqPwrlPCdz9k1B7eRgElGR+Vblmf7Qv3vH5ji4jB6Z4zWOzOtO6uYurXT6Tppt1b/SrjDOwPQc1zATZICDneMk1b167N1qdw45XdgVTjYlo8jgD+taxRzTdxFUnzEHGOa7bSI82iLs5wMY/CuOgG+eXHTH9a9M0u3WPT4uATsBz+ApTeo4w5kEFjghpOcHp+dXAoVRjgf/AKqd/j/U01iAOeOO/wBBWd7nRGCWxj+Krfz9Kdx96I7gPzrjIfuo/rxj8q9EMkF4skasrryrY+prg9QtpNPungtWE2TkAds81pCVjnr0+bVGfdxNGpUA7X5FVgHCbV2nPU961JTL/qprVw/TB9eavaXoEt7IHnQxQ4zg9T0ptozhdaFTT9Lu77TpUjQrGp3g46nBxVzw9PPpsciBB5+4/Iw5PIrrU8myjjhDKiH5VB7nJqtqGmQXq7gdk46OvB6LWR1IfZ6pDfK0bjypMY2Pwe9JfyJp9u87fdDDH1yK52Zprdit/A5YcJMnHr19aj1TUfPtooPO81V+8R3PHWnHcmorozbi/lMvnFv3rDP0qLl/39wxYuckd2piRhmaV+Qox9TU6oXYSSYBzwPSt1E5JT5SOK186XzMCMfwgVpQyx20qQvcF4ZTiRc9Ov8AjWfPKY12xngjn9KSKKKKPzJuWbgDvUuJdOb3Z3OlTaXG+y3lQyN155PStXaPLOP7v/steaQypHcQMiNG+4Y9+RXpMZ/d/h/Q1i9GdkdVcfjk/U/zNNH3fwH9KeOuff8ArTR/q/8AgP8AQUDDKnK5554/ClIySPc/+hVTu7RpjujlaNwTgj8aqi+vLJv9Li8yLPDpyRyOTQMiWW4sLrbJ+9t3wR3IPFPa0ktr8XFquY5Bh16Ywv8A+urNoLeeRrmNwzFQMZ6cCrvYj6j+dAAQTn8f5mmzSCOIyN0XB/UGn9Sf8/xVnapeJBbbCMvJgKM9eBQDOUnsp555b1vuSNlRn2H+FU5JbiUmJVACDoo+tXp9NvY1A5ZXy2AeBwaI7OVdyFlhQD5jn61RzyZQMdxI2189cBRVmGKXRp4J4pCJpXwUz24P9atLPBbkpbDe27l2qnCFutVgQ5dgwJf8BxQxwvc723ZmiQuMEoCalI+Y/wCfWmgbVAHZf8acfvH6/wCNSdBR1XUo9OtzI/LZAVfXrWDJcSylJbgGSZ+Y4R0HTt+dW9edYr+1eQZjB5yOKoaJfRx6hMbkYLABWPOOlBBoWWitPtuL/jAGIl4A4FVte/1wgRAkUQ4VRjPHNdPkGM7TkY61mazpbXn72FgsqlvxHPFA2tDJ0q0t76IiRgev1/iqe58POMG2fcB/e69aqLpN6jlkidSc5wevWmia70yVZT5ipn5gx69KQo+Zm3/2mLfb3Adcj+Lp2p+kEvGqsxlwpAVe3FdBrdomsaYtxb/eIBBHXtWXoDW+nXPkysFZwcluxweKGOx0WiwNb2hVic89fxrRAyD+P9abCgVMZ4Of61IvWgYh5H5fzox0+o/pTHmjiI3uBnHX8KFcMoKnI9R9KAF9KzPEMXmaa7d4xu/nWmx+Ufj/AFqlrGTptwO5Qj+dNCJNLl86yhOedgH86svNHDzI4VcjkmufsdQS20fcjAyj5QPesK71C5u0w4aRt2dopIdzp7rxHZwDCbpW/wBkcdqxLrxTdOmIokjGOp69qw5Jb1Iflsyo/vBaoLJ5zbZ3bJ9atWMZcz3L091cSsTLcO2ewqNLd3lAWB2z6irlpPDpyfvLZJTzh+vrVoeIb/O6MRhc8Afj/jT1M7JPUymtRDdKZotiEkFa6jwopSa4gB3RqoII9yK5nUpbm62y3T/Mfu1f8P6j/ZV68NxyrgDNQ0appnYIuzK+mP6VKoypPv8A0qFWHnMc5VuhH0qdCDkd8n+tIgTt+J/rQRyD/nrRjK9e2aUjjr6f0oEIVGRxnp/SgDt/noKXP+fyppHSgAxz7UhyQfWlzz+H+NB+9jrQAvGKaegpeppoz07UgCg9DQfu0E8e9ACUY5paD9aALVvxEPrUlRwf6sVKaR1R2CkpaB0pFCd6P8KKD/n9KAEFA6496WkXr+NAGfF/qo/oP6U8Hnn/ADzTIf8AVR/Qfzpw7Y9P8agYo6D/AD2pfX/PpSdP8+1O65BoGH1/zzS5pO/4/wBaB0HNAC+tLSUZoAdSdxRRTEZeqErIn+7VLHoKv6mNzr68j+VUT8vGKtHFV+IATtApSOOaj3Hk9OaUEkjJqjImGAOAKDz1pNwAwaC4JPHFIA2A8jilUEHNKmaWTJHFADZBxn2/pTARinbSRzTwvy89P/r0wGqSD6//AK6b83P+e1TFQCCKaeMduP6UwI2JA5qRc7ge2en408xhxjH+eKeqqB16Y/nQA0Ekdf8APNBRjkkev8hQGAHynPH+NPZzhsD/ADxSGAUBvXnr+IqNcnAB9D/OpohnBPqP500ADH0FADHztI74NPAcD8f60jHGeM5z/SnRSbjgjv8A40AIoIwx7Y/lT2Jbjj/OKXqCfb+lO2fP+J/nQAzITjrzTVIZfTj/AAp5QFs/p+BoVAOgxx/hQIjCgNnnk/1qVAOM89P5U5Rzgf55pdoAB/z0oKSF25Ye/wDiKUKAPz/kaMcjsM/1FLjgdv8A9VIY1R8x7jP+FP7c/wCeTTV+9n6fzFGCeB7/ANaYx5/P/wDUKVuB/n1NIq9vf/ClI+UZ6f8A66YEbZ2/n/KnxAA469P5mlAG38/5ClUc/l/M0AGNwP0P8qcQN4/3v6mmr1/P+QpT98fXp+JoAaSAvH93+lSE/Mc/3v61GR8vHXaf5Cnk9v8Aa/qaAEz+6/D+lKGPPGeT/M0wE+SP93+lPXqR7n+ZoERlx+OP6UrN+89sn+dLtG05H8I/kKVgN4+p/nTGJyQO/H/stPCe/wDnNNz0/wA9qeSSOuP/ANdAB2P+e1L3/H/2akTODn/PFO/i6cZ/9mpAM24H4f0pf4vy/nSHOPXg/wAqUfe59v50xikEL+B/kaUnkfUfzpCPl/D+hpx+9+P9aQhmBjPXj/Gl43fj/hSH7p/3f6Gk/jPHf+opgKvOPw/rTiw5/wA+lNXJ6/5608jH+fpQAnbB6cf1pABgj/PalJ4/z70v8Ppx/QUABx+IP+Ncp4nlX7RFCDk8Ej8q6xs8nvn+tef6pIz6rKXOSvH6VUTObsa2jMrC52rltxUH2zWlDA4K7shQOfyrM8Mq0scnp5ma6MDYvXt/SmJIjkuhYWE0oHKfd9zmucImuLc6hqDFy/CrnAHWtzWh5iwWoOPMOf1FZ2uwmaOO2jbAU5xj61O5rKXIjEEL3U4AVRD3wKuLa3duw+x3DADkAn61ZggMKKo6j9elXrayneQPjH+TVWREZyexZ8PaxJe77a54nQdOmeK3x1/z61yUsJsNet7gOpMoIbH0xXWDr/n1rPqdkdg7fh/SlPX15/qKT+H8P6Uvf8f6igZla/ZJfaTKrAAqm4exANeffesGU5yjV6fdjdZyr6oR+hrzWJMfaUY9GIrSGxzVl1C3UyXlo4fYGIUnPSuj1jV4NNsRZ2LZmYcle3SuRklYWiIvBDdadkJ82d7kdTT5dbk89o2Ip8KAucuxyxpc/OxA4AxTcDfk84p33Y2J/iq9jNsn02LzZ1UdZGAr1C3Xy7VF9EA/QVwHhqF2vFmKkxwYfgdea6K81GWWLdK32aDbwv8AE3FYS1Z1wVomrc6nDE5SPMkmeg6dTWJf3bSqDdT4Uj/UxnOeO9Rwpc3mRaR/Z4Cf9YeGbn1rQsdIgttsjjfJj7zdelIbkY8EOo3jGO1U2tqx5wc55rY03RYbP5wu5yOWPb5a1VTD8cDP/s1KPu/h/wCy0Ge4zyVL/dUnJ5x7mlRQBjv/APWFPGC5+v8A7NUckqQRM8hwFByfwphYy9et5LpFW2cCeH94q568mq+ka8rkWt6vlzrxuboen+FJqdpPcXq6hpsyswAyA3XmoYIDqwMd9beXIOkg47f/AFqQ7nSSLFPEwwkgwR2I7157qm+G8kjW3IIPOBx2rt9PtRYxeUHLDPBP1NF+imwnYIobYTnHPQU0N6o4W3CyRAZx5YwR6nmnTsMYX7xaoljS3RXL7i4yQO3WmeekkjRpnL8DjpW8WcMo3kLCqtmRwdiD16mmLKrXXmy5znhfSpJ9kaLCvIUZY0wwiO38x/8AWSHj6ZoZpBD/ALcPtkTBAyx9Bjr0rt9P8Q2l3IIWBhkJ4Vvx/wDrVxsFva3EbLGGWZELAnPOBn+lTBmuNOD4VZYiCHAwT1NYy7nVF2Vj0RG4/wA/570o5U/T+grO0a4e40yGSQ5Ypz+S1fJ257f5NSai45P1P82rPujfLIn2dI2iONwPXqv+NXpMGNgW2g556etUdPhuYgd9wssWBjjn+GgCSHT4o5zLH8h/ur06Yq2OSfx/maUDBP1P9f8AChev4f1NACRn+lUNT01NQhALmNlIIYdRgCr6/wCH8loHII+v8qAOZuNG1FE2wXbPwc7jj+9/n8a5y9t7+C8MN27devY816TjlvfP8zUM1rBc4E8SvgjqPfNO5DgjztlIIihDyydcY+ldX4ZtIVsvtGMynKnPbjpTtUsltGhvIIwoj+/juMCnaaywXc0ZPyyIGX6kNmhjjGxtOcKx9Af5GqtjdtcySccK5H61YuDtikPYZ/rVLQwDZiTu8hP/AI8Kkss3dnDexmOZdyn/AOxrn59DntUIgbzotpLIeD0HeunHAU+3+FIRzz6D+tMRyenancWn38vADgg9V611kMizIHTlWOQfxNc/rdmLa4NxEuI5SVkHqSSM1e0EPHE8DkFI2wppAaidAfYfzFUdYgSbS5t4ziPI9ulXgML+A/pWX4huxb6W6AZeX5AB9OtMCt4TkMmlbH6RvgflmpNU0KCcNLEMTct7d6saFam10uJWGHIJP61Nd29xJdxyR3GyJeGTHXk0hmd4f1MzbrSdv30WR9a3CCc4OCeB+lcbqMTWPiqOSIkK5UsPqea7AszITH1PT9KAKiadCGDzMzuO5PHale/tY1KK24gHAUe1Asi53XMpb6HH+elSKLSFti7A3OO570ANjd5g26JkXHc/WoNVnVIDAAWkl+VQKuXU8dtbSzSHCIKy9GJ1Fmv5ehfCL6cj/GgViCw8PfKpuW6tu2r+FaUcVhZ44iQjnJxntVPV765W4hs7VDvl/i/KsV9CYviW/XzmGQpagNjp0vLO5Zo43RxjGKxfEHhy2nt5bi3j2SpzhRgHr/SsCdJ7G6OSUkQ847111hdm7snZ+UIOCfxp7Gd7nCQBkVd/zQsSPpVq102WXUVto24blc02T/jzkxwDIMfnWpH+71GxZeG2VVzNJNk2oeHVi09pHkLuq5+nSudKibyM5JCnJ/GvQdZmjh0qZ3K424Ge9cDAyiSMkcFSf1pX0Ka5Xodboz+ZYxqRny8g/rWsmCeBgHJrJ0eFksInB5kyTWqBgj6f4VCJFU44/wA9qUcqfwoP+H9KUYBIzTEJ1+n/ANahun5/1pe5/H+tJ7UDGMvfOM04D5vxpME/mP6UYxg0hBSYxS9gaSgBM8ml/wAaTo31paAAdKUDA5pvrS9QaBotxD93/n3p560yL/VLTqR1LYKWkooGA6UGiikAH/P60d6TsKUdRQBnQ/6qP/dFPHQfT+lRxH91Hn+6P5VIB6cY/wAKgYUvf/PrSDrz6/1FA+tAxRS4x+FJ2pfWgBx9qSj9aB+dACjtR2pB0FKaYilqGNy4Hr/SqLjA3N+FXdRxuiOfWqrAMOTVo46vxMqknnFA96cRg4HSkA+aqMSUplBgcmhE2nmnK2Bg0HJ5xSGOVeODTCGDdeP/AK1KQVTNNDcGmBJgZPNGOef880wAnmnEnb/n1piFcL69qYyZ5Df5xSn/AD+VLnr/AC/CmA+L5eGpD6j1/qaSMMz4Oev9alZMDI9P8aQxixgjJOOv8qe/3iAc8/4UYJUj/PSn7RvP1/rSGAU7R25H8zTFAKk9wP6VJvyvHt/WgKAPfH9BQApIVj3PP9KRTn5iMZx/Wjbuc59f6ilAAHGOgpgAXCdeMdPwpWJDH6n+dGflP0P9KQkFuOmT/OgBFJ7j/ODQox15/wAikJJIx6D+VO298Zx/iKQgR/nxt4z/AI08HKjsev6UicdPX/GnDhP8+gpFID1/l/31TuAB+v5UhbLfj/WhiNg9f/rUwHDGcfT+YpoYkZ6cHr9DTVDdz/nNJ2POOv8AI0CuTLnPBB5/wpSTt59P8ag3lCMc8j+lOSbzBtPHB/rQO5ITxjvk/wBKcmcD8P5mkP5nP+FAPHHHT+tMY4devr/IUfx59/8AGkHXj3/kKcrZbn/PWgBD90/SgnLH64/nTnHB+h/pTSRu7/e/xoAbj93/AMB/pSqrbjz3P8zRn93/AMBpQxz+J/maYDcHb+A/kKXOWA5zk/zNKv3eT/CP5ClP3ufUj9TSAacfp/SnsQP1/nTSOOvGP6U4jk/57mmAucj/AD6U9cZ5/wA/MaYBx/n+7T0GDj/PU0gG+v0/9lpScN+I/nR1Hbp/Sm/xH6/1qihxOUz7H+Rp3f8AH+oqPdhfwP8AKn5yRn1/rSJG5wPw/oaT+P8AH/Cl7f8AAf6UgH7zGO/+FMByHJ9OnP50rd/8+lIMZ9P8mlPP+fpSGAwe3f8AxpRjb74/oKbj/P50oHyD6f0FACtyDXn16o/tOcE5yTXoTY2n1z/WuJ1uBYdWULwGAzVwMqiNLwon7mUKeQ/+FdEkXOGGRj+lc/4YTy7m4jz3J/UV0jsVUew/oal7msI6XZl6232ee2uNuVQkE+nSoXCTzeZtyHB5/A1q3VuL6zeN+jdP0rFsrkWKNa3SmN0zsLDhutBU48xoWVmrZaVMnt+lafyg7AQD6fjXM/23eMCpWOIDgEjr9KbFcvZs99czOzHhY/XmpbLhFRQ/ULLbqNvDE5kkY7j7Ywa6kZDf59axdCgaWM39wCZpemf4RitvjP4/1pGgnb/PpS9/8+1J2/D+hoP+f0pgQ3ZxaSn/AGD/ACNebxqBFdSMepOK73XLpbbS5i3V1KL9TmvP5C3krCo5fqPetIHPXfQgurcxWkLf3zmoXxFgDk96saizM8UOeEUDFVCOQB261qYrVD41wSX6UOdzY7CmSMDgDitbRtCfUI2kkysYqZOw4x1uTW2oNa20dnp+ZJ2blgPfpW9YaQ8oE+oyea+MhOw4q3pWiWum5MY3MT1I960+g/D+hrE3uNCcgDCqOAB9RS47j0/oaefve3/1xR2/D+hpCF6t+P8A7NSc4P0/9lpe5/z3poI2n/PY0x2FGdx+v9ahnhW4t5I3GVYEfoalByTx3/qKD9059/5GgChYaRHp8jGOR2Vux7fMKtsAseQOcH+R/wAKmbP6j+YqMjCfh/Q0iWJkkjK8bun40kqh4CjdGQ8f8BqXv/wL+tNx+6/4Cf8A0GgRxt14Wm+3kRSfumbknsMkVnwWkUM8khOQgPzflXeagrm0nEQ+cjjH1NcEtwjW8sDfK5yOfwrSLM5rsV5RmzaUHDZwKlS1kezWd3Lljzj+HkVXZ3gQwvtIrUsIrp0X7DE0gb7wcfL2oky6cRiXLvd58kKI4WXI7/KRThaf8SxVlO2Wdxs+lbEHh+5nVzcFYcjhE5HQ/wCFNHhieaZUuLk+Un3T361NzdR1HaTfSaTbrbXsRCY4kXnjC10UN3b3CB4pFYH35/irAks7/T1K5F3ABjDDnGB/n8KptBaTXG+3mkspeflYcZ571JZ2DqHBVuh/z/WmQQpBGEjzjjqc+lYEOoX+nlRcgXMB/wCWgOSBkUt94oSCFmghLkAc9hxQB0Z6/j/8VSKcflXGNr96y73n8tT6L06/41BcazfS/u4rpyMZ5XHHFAHdA5GQc/8A6lpkjiNGc87Qx/8AQqyvDU8s9gDMxYg4GfoKsTatZR3Bt3l+fkdOM/NQBROuyXDv9lCrtOMMM55P+NXNG1H+0IS5Taytg+nGKwbWOH+0ZRgnMuQQePvVreGEC2bn1dv6UguXpLm2nke0ZgX2Zx+A/wAKxBJ5F0gkHzQMdx9QcgVuNbW4ullIAlOce/WsnXrC4mvVFqpKzH94R25JoA3mCzw4P3XP8zWfcl7O2gtrNMF+/pyDVywtza2yQly5BByfwqOa/tIGRJZAr46fgKAH2Q22cf7wyYX72evBpL28S34wWkPQfgami8s2/wC5xsxxj6Guf1Gbyb+4in3L5o/dvngdRj86AGajey3tyIFAYIxJEfIJycVs6XbvDDvl4kkG5h6His3ww0Kq0OAZ0PLf3uRW+DnA9h/SgDD8R662nIIbdd1w3t06VleHXm1PUPM1BmZlGVRql1i4gg8Qk3KZXZxj6Vb0Qi41d544Xjj2EDcPrTYkdGB1/H+ZoHP+femPMkKFpGCj3/Gsq41oBCttE5c4wzDjtSGZ2qBZ9fiQc42iumI2xLhtuB19K5/R7UzXhlkydmG3e9dBKgdCp7g/yNAyjJZLJITNclhzwDj1qSHTraGXeqEsOhJJ9aYdJt1k35Yn0z9au4C8D1oEYHiicmJbQH/Wnn8Oak8L3cclgsIwGVjkflVPxajJJBcjkKcY/AVkabeHTL9JX4jfrjnFU1oZc1panTXLNLqUgTCyxx/uz74rib4XltIpkDrIp+Yk109zex3F8XRvJlQfK453etR6jpk1wWmbacnPXr1/wpFt6GXe3hvfs8kuA6oQ35mtnS7WQ6ASWK7lbbzVCx0dJ77E82MHlAKfreupBELG0H3RtyKaV2ZXsY0b+ZHDbcYXlvzFXpbhl1KJoU8zyl6VmxbbKMu5zIw4FV0mZmYqGMjehqrGaetzR1vXZ75PJZ1VFYHYB6ZqvpMEmo3Coqng9fQVALCSULmMhnbGTXZaJpyadb8cuwyTUMtyuW7dfJjji7IMfyq2rbgPbAqEBWAGMEY/pUyqAM0iSRhz7Z/pRgZ9Ov8AWg9M+5/rSFRx+tBQd/8APrSgf0pDnP5f0pVz/n8KAG+3+e1Jnj8KXBpCKAEzkf596dtBANIBxSjoM/56UgGjt/n0oP5cU1zgUuM9aBClccZ5oA/nSHk5pwPIoGW4v9Wv0pe34Uif6tfpS0jqWwGg80UdqQw70UUlAB68Uf5/lRSj+tAzNiP7lP8AdB/SpD3qOL/Up/uj/wBBFP8A8f61AC9/x/rSjtSD/P60Dp/n0oGKOlL6elJS/SgBaKSloELRSUCmBT1ABjHVXy8j1zVq+6KaqgnFUjkqfERumCe1RnIPSrBGRzTCBVGLQxDnGasAg4FQtgAGgP0NMRI2AMEZ4pmAAakIBXNNyO9AxobC4H+eaRjjrShctx69KhkJ3juP/rUxD5Wwuc5//VUsWCob3qFRuxu/zxVlCuzAH+c0wQqBvMx2+nvUoX5fm5zUceT/AJ96lBwoz6d/pSKG4IyAOef5ClI598/1pxJ6Y55/pTQpLA+/T8TSGIo+XPf/APXSDJJ/z2p/IGPb+lNPfPv/AEoAUlhJhRnJ+velA+UE+g/lSgfvBj1/rUZBz17D+VMCQKOfof6U44Xt3/qaQjGce/8ASkXkj6/40AMbc2Men9KeQ3f3/nSFgBjHb+lJI53dsZP86BWHqcA5OPr9DTQ5/D/9VV3vEQHOM46/garjUPm/vewP0pDUWzRJxtPb/wCvRu3JwCO/T2FZ5uLuY4ggdSD1fp1NVo5L2Scx3UjRRgdRwOgqeY2VGVjXdgoBd1UH396he9tIMhps8dvpTWsbYTRJcXLSlzxk8darPY2d3eS28aeXIo4I7/LS5i4ULv3hf7btzMqKhIZsZ/GtJDuCvjgg/wBayW0kWckJY5Yy/wBRWyoKoOOcHj8KpE1YKOxMR39/8KQ8D8P8aVSe47/1FBxsH0/oaoxBSpb06/0pd3zdMf5NGOR9T/SkHB/z70AOJyfz/pSEZI47/wCNKcBsfX+lDHkfh/WgBh/1f4H+lOAHfuf8aQ8p+H+FKvb6/wCNMBoPyke3+FS8E/if5mo1UFfoP8KeB8xPuf60gBgMD6f0pSPmP+e5pGz9OP6UMOTzx/8AXNMYv+H9KeOSf89zTCRg/T+lKpO4nqAf6mkIauevXj+lRW7SlT5u7d5jY3em84/SnQRyI2ZLlpBjG0xqO3sKc+ZFPlT4bdjeFBxhulMu2g4jC/59Kf3Hpn+tRIriLDyGRueSoHb2qXv+P9aCRoBx+H9KXgMfrn+VIB8p/wB3+hpwHzH1z/hTAb3H0/xpx7/j/SjAzz6f40EYz/n0pCD0/wA9zSqTs544/oKXIGP8+tIDlfw/oKBgxOfXn+tcp4mt8SLKvBADV1h/r/Ws3VLNbq3I6Njj8qqLsRNaXOe0q/8AsN9FMwykowT75rq72/jt/JLDKy8Z9OK4Rs20klpMOhwpPbmtS21NLm1Fhf8ADD/VyelNrqOE76M7SIKqDHRuR+lNuLSC4yssasemccjrXP2msy2irBeLlQMLIOh6V0FtcJcoHQhh6g59azOlNbGc/h2ybk78j/a9qlg0K0hlDkNIQeN5yOtaXb8P6Uvc/wCe9BQ1EVFwowMdPwpw6/59aTt+H9KRmC5JOAO/4igBf4R9P8aVjwf8+lZNtqj3WotBDFugUYL/AJ1NrN9HYWEkrNgkEL9eKa1E3ZXOc8Q3xvbwQqcQxc/UjNYETM1w8uOF6GopryV0wx5P61GXbyvLRuvWto6HFK8mIpee4woLOxwMCtu28K3FzCrMfLyMnPXpmk0CxE+pW5VSUjYFmruwMRgei/0rOUtTWENDAtvCVjDtL5cqec9+a14baOCELGoChemParPc/X+tN/hx7f0NRcqw3nf7Z/qKcuNowO3f6GjHP4/1FOxgfh/Q0xinqP8APcUhH8v6GnH/AD+Ypp5z/n1oAP5//XFIOf8AP1pR0/D/AAox/X+bUDE/rj/2WkP3T6YP8mp3/wBb/wBlpDwP8+9IkXoefX+oprEFPw/oaGPv3/wpCSF4Hb/Giwhx65z/ABf1FMJ/d/8AAT/KjJJ/4F/hSAZX8MfzphYd8xbrj5u/1rDuvD9neylm/dMRxt7nFboHz8+v9RTXTKnAxxwfwNBSjcybfwpYRSqzFpCDyGPB5P8A9atuKCKBFSJFRQOgGP7tO6MPrSEkj04pM0SSFI5P+f71A+9/n/ZpT94/59aD97/PqtBQ1hyMe1V7vT7a7/10Sseecc9/8ast/h/I0H7/ALZP86AOU1bSpNOt829xJ5Ln5gew4rGvXjtJHgtpDJC+NxHTOK9AmjSaIpKoZCBkH8K4+7tIY7W+RI1BSVcY7cGmKxbi8PifT4n89i2NwHY8n/EVQ1SxvEmiluFVRgRkqevTn9a39GvYhpKeYwUxLhs/UVha3qtxqTpHajZbq3DHgseKSVwbsWre/mhsvsdshLqSm89uOtRzfZYIJIZQJrjliScc81Stru4sptssL+WwI5HU4IzWpPpcN5KJc4JUZx9avlMXMo6M86I0kYVk3/xHHccVYjZIhG9vd+TI5PyjntVW8jkjultraLFspGcfxHAzmo7+x+wwxEKWuJMlVH8NJoqLudDo08l8PMuctJF91uxzurbT7x9SR/n9aoaTara2qoFw2Of/AB6pr26WyhMpGcMBj/vmpNUWRxj8/wBBWZPZzNeeb+7ZNp+Vl5HAq/BJ50McmMbl3fypfKQSM+PmI6/nSGK22KJsAKozn261zN7La6xdys7kQ2+T1wWOf/r1v6jMILSVu5yB9STXMabpcV1dkSkgP87YOM8j/GkwLHhK3Zrie6z8gbaB+Vb17fw2MavMcbgAAOpNLZW0FlbiKHCjAJGfYVmSbH8QlboAr5QEYbkZwaYEGqNbapNAtugaUtyccgc1tTyx6dZlsDEa/n1qZbeGN9yRIp55Ax61jarMtzrENjI2I1IYj+9k0CMG41LUwTd3ERMXYEfLjit7TrSTUIFuLl8KQMInA7VVlZNY1FLVCBaRYB/2umRXRxRpDGsca4VRgD8KAHRRpDGEjUKB2H0px6H8f60pwASff+tNjdJM7GDfT6mgYr9Dj/PNIev4/wCFO/rj+lNbjHP+eKBGH4lsLi6tl8n5wvJX16VxgaRAYXTOOz8Yr04j5PTg1574pDTaw6wpyvBxVIzminG12mQihk9Cam+1XSDBjAX03UaNYT3zyI07R7c1d0XRjqN1KlxcNiJ8Y9aCUmzNk1a6hBSD92zdSKjt4fm3EGWVu1dyvhjTRGo8gFgMlj1PSrdnpNlZ5MMCq4GM0cw/Z3MPSvDu6Jri/XL44U9v84rMeJYdcdAgAx+dd2/3Wz05/rXFXQ/4qBj2xnFNak1Eo7BKf+JhAnAG4cfjXRRseAf7o/pXPXaA6hbN6kf0rpVj7ewpS3MoionU/SpVA5yO/wDjRs2k/X/GnY5P1P8AWkXYTqPzP86CM/X/APVQv3T9P8KQA84Pp/SkMU8Ef59KTPSncEUnT34NAAePy/xpuct6U49aTI/WgBpbJGP89KXsPpSjg0hOT+FIBD3oJ/nSH72PU0gGcGgAU4pec0gHFBYYPWgEXV+4PpTj1pq8qKdSOtB3pB0oopAFIaX1pOtAwJoHWigdRQBnQD90n0H9Kf3/AM+tMi/1SfQU4dqgYo6f59KCcA+w/pR2/wA+lB5yPwoEAYeuaf1qKMbFCdv/AK9SDjFAxaPpSf5/SloELR6UUg7UwKWpEhUK+vNVEkzVvU2Come5/pVFG71a2OOr8RKW6ikIHWod53EmnB91VYyB32jpTA/RjxUnfpSSEdMYFMQ8OSucYFOB4yarmUopAFRy3DiI4GKdhXLqsvTpTSi9ev8A+qsyG5kMmD0rViO5Bn/PFFrAncbjPAXmpUQDH+e9LkL/AAgfhTlORk8D/wCvSLQq8f5+tB5Gfr/Km7vSnEjnt/8AqFAx2/ngf54poY8YGeh/nSrtJ/z60iYBBPYDrSAU528+n9KR8nP1P86UvjI9j/KkkfnjP3v60ALFxg9+P60hBx74/oKWM9OTxj+tOPTigAIb8ef5ilGcDv8Aj7GjLZPH8X9aF+6Cf88GmBXvnK2rlTghcj68VgwTXUpDyuxTPT1Oa3rseZG0anJIP9Kjjs45tMVS2xw33vQ5qJHTh1Fu0kQCGNLFrnyZN46An2qCW/lEQCRKGbuF5HSpbVrqVpLXPmxqnJ6Y4q/ZaeTYujjbKxIyeccio1Z2csIdDLS7uVtAUZgzHBJ59ala2mOls8kpkJ5GO3ArS07S2ih23LrJx0x061ditIoUKIuVPUH8KLClOK2Oaug63cChW+QA5/GpVmaG9jvChOVIwO521v8A2KIXPnFPmOBz06mqV9DH9nZYHQSAZAPP8IosVzqWhWe7e5voPNXau4YGPetMAYBPof5Vy6Nc/wBqRCc87vTjrXSpggdzg8fhVxOOurMnOM/j/UU0jCfh/Q0nRueOR/MUpPyD6f0qznDBLfif6ULkj14H9aUnDD6/4U0E49sdPzoAeR85/H+lGOf8+hpCTv8A8+ooz0/z2NMBGxt69j/Shef8/Wg5K9Ox/pSDIPqc5/nQA5ThT9P8KkHLfif60xVyp+n+FPXIJ7cn+tIBZBhfw/pTD1/E/wAzT25Htj+gpHxu6f5yaaGNxkfh/SpF6kfX+ZpoA28+n9KeAN3Xv/U0gsMxkE+x/lUMUPkBkzkFy3T1cn+tT/w/hn9KQ8N68j+dMBB93Pt/SpO4+v8AWmEfL+B/kaeMZ/H+ooEJn5f+A/0NJzuPP+eKCflJ/wBn/GkDZY/X/CmAv+f50HOPz/pQO3+fWg8/5+lADh169x/M0AYX8P6ChR/T+dKPu/h/SkMCMH8f600rn8v6U5uo+v8AWmHOOvb+lAMyNc0aO9jaSIYnXJB9ea5baDmC4UpIvTPWu9c4+voPrWbqmnW1xbmSfbC3Z/TrVqXQycexzQu5raEwzqZrc9M9q29AvbcssUMwjTrtNc894tpMYGxcRDuBj+dMkubJ5C8SSQt7Gm0hxk0elyy+XAzhS+FzwOTxVKDWbaRsS5iYf3xjvXCJq11Hjy7x8Ad2NPOuXTN+8WCX/aZcmo5Gb+1R2kutR52W0Tyv0GBx0pRb3F1896+yM9YweMZFcjH4nvIF2xJCo9hUU+v3l5xPcFVPUIcUcrB1V0OovNbs9Mj8i0QSP2CdO/U1y+q3893J5t2+f7sYPA6VXXUIIAdkbE+p61T8wTylpdwGeAK0UbGMptiRQz3D/Iua2NP0RXZvPkxxn8cVHHfNGBHDbMF9xzTJNWuYw6PFgMMDjpQQndnU+EIzHYsuBxKQD681un7mP9n+hrntC1bT4YI7YPtcnJ3eua6FdpjGCCCOv4GsWdVw/iP1P86b1UfT+hpzHr9f6ikGMD/PrTJD+L/PqKU/5/Wj+Lp/nigkcf59aBCFv8/lQGBP+fekJ4P0/wAKAOTj1/qaAAfdP0/oKUHn8/5tTRnH4f0FO5z/AJ9TSEBOB/n2pCeP8+ppDyPw/oKRx7e36mmAE8cf54FLz/n6mmkfLnpx/QU9F5/z/eNMAC5/z7ClVecfh/OlUcfh/QVIoAb/AD6mkaRQ1Vw2T6/4UYxnjt/jTh1/z/s0nc/5/vUixf4/x/qKaPu/h/Snfxfj/UU0/d/4D/Q0xjm+9+P+NGef8+ooI+b/AIF/WmE/Lx6UgHN06/5wapg3hvuWUQ5/H7wpklnO7MRduoPYDp96lTTclTJMzkHP6igC5jKfgP5VxuvWc63VzMyuELZXB4PB/wAK7EhY4eSAoUdf92si8vYrlZQwHkoTluuetNakt2OQtUnmiee5Zkt1OSBxu5Fa8SWuoWcSwkxqh+Xnnt1qy97p8mnlmwyKANuMdxVEfYZYAyo9uOxzkdKtaGEm2Lv+zXDR3vmOiA7WJyM81dvLvz7dP7PwdzbWYduR/jVSaG8khEKOk0Lg4fbz1ar8HlafahAncDA6k5WnsStRtq8llYr57F5y2VXr/dqaSzmjsZL1+bkrwD/CMN0q3p1iQBdXAzM3IH90Y4qDxNevb2SxIrHf3H4is5M6IxsjO0u+l/tG2j+0SP5uS6seOpqfVr26v557K1hXEb8s3/Aaw7KK+S+juYIWGDxuHHUf41caDVJLiS4MixmT5jt47CsXUSNlBs2NG1G5aaKyuY1UhOo+n/1q3iPnP+fWuIitLuCUzm5PnBSAc/WtSHWry0bbfRB1yAXT8aIzTBxZu3dsl3C0L9GPX061zMtpdWksauNqs2xJAee1dEb6FbdbrdmM8jHfpWPdvcXaJPIvlgf6qP8AvHAqySvpVn5qTebclJVPDGr1vpMr3i3E96J/LJxgfWl03R2EbPetuZudnYdajkE+l6i5gjZoHJAUdutMDoD1J9z/ADrC1Oyg1PUli5V0ALsDzgkVY+3ajOp8q0CqeAxPTmptOsWtmeeaQyTSYyT26UAVdN8OW9jcCYO7MCCOfp/9etkjj/PvR/n9KbPKsMZkfoM9B9aAFcBlZSeoP9azJdG/eF7aZo2znGeOtPnWPVIg1vPtZfT/AD71EjalaSBX/wBIQkcgY9KAHK+oWzAShZkyOUHPatCJ/OiDbSOOhpY2LIrMuCe34ClzjOOwNACsPlPsD/WuA1a4SHXbg9ck9K79iWDD2/xrzjXLd4dYmI43NnJqkZVBun38lvf8KwDyZ5+tdFozm0bUJF5cFmArlWLFo2ZwGHTFdD4WZrhboyMGYg596lhTZ0umXn2y0WQ/e24P1q2ep/z61keHBizmH/TQj+dbH8X40jYZL/q2/GuLlIOuPn+7/Wu0k4U4/wA9K4a6ONdIHoBWkdjnrFjUAEu7Uj1/wrpgcgGuav1/0i0zz81dKpBA9/8A69TLczjsSE5IPuf60nQikOfloPb6D+lBQo6/l/ShWoz8340nf/PvSAX1/H+tJ7UDqaUdfyoGN68e/wDhTT0H+e1O7U3qPwoEBz39KdSHpRxxn1oATPz/AI0AdPpSYzg9OKUnHAPakAYxSHnilJzRxmgaLq/dH0oB4oHQfSjtSOpBQetHb8aKQB3pKKWgYgoHUfhRQP60AZsB/dIevAp46D/PY0yE/uk/3R/Kndv8+lQA7AwP89qMdf8APegd6UcmgAHOPr/WgdBQOPr/APrpfrQAClo70UAFH05oHNFMCpqKB0QH1/pWeVKHArSvxujAHrVEDAy1aR2OOr8RW2sWxSk+Xipwylc4pmwOKZkIGDCjaT3xT1j21GVYMSTTERPkN/Wqs24tjtVl2JOaaQrAE8GqIZBFEHPp/wDqq/bo8fRsioUiAGRVuNsEDGaGOJYTkD/Pelf7n+femhDxz/nNDNgDvUmoi/Kpz/nihXLsRj8aTGff/wDVTwADhepNAhNvOf8APWl3YU9uKRm4I7f/AFzSKPkOfcfpQAoHX15ozlzj1/rTgBvI9z/SjHp6j+ZpAAIVV/D+tOJGwn/PakCZUZ9P6U5eW29uf6UAKrcjnqf60Fv3fXsP5UuRuGSMg0m0bAf9kcfhTGV0UtcgZ6gj+VUBeyRajJabRJH5mMH61fbAuVPIHI4+opumW0X2y7d8FvN4yfrWcjqwzSvc0beO2hT5RHGSOcH/AGaz9S1ie0vGjjRSueCfrWLIl1PeXJWYrsJOM+2KlZpL21jkcbnifDH1G4VN+x3Kkk7yZeOrXwtjKVQr06+xpBeX72zSibkDOAe3Factkn9mtHGiltnp3wagt7TGksgQCUpjn8KWpF4lS2vp7uGXdLITjnIwOprKt3YlR8wctzJ+ValpvCpbSSRxnOMdCetTvp8Vhp0m4GQDnOOego1LbitkJfqrXdqwIJyOR/vVpDv9D/KuaS8hkltxHkFXHB/3q6RDuQcdQf5CtInBWi1LUkP3+ncfzpMfuxn0/pQOHAPqP50E5iHb5f6VRiPIBb8en4imheMH0/oacBhhz3/rSAfL/wAB/oaYwb73J7/1FJu6f59acR82M9z39xTGA/l/WgljmPBx7/zFID246/40hTk9e/8AMU4dM/570ACr8pz6f4VIODj3P9aYr5BHt/hUg5b8f/iqChD059P6ClJ5P1P8zQ4+X04/oKQnn/PqaBgBx/n0pQo3HjoT/M03J2n0/wDrU1544s7nUe2fekFh+OPw/pRjLfiP51i3GoXczlIF2qB2+lRNrE8YEZTc+ev4inzIfKzeb7hH+ehp46/j3+tU7J5ntlebBJHT8KtHqPr/AFFMzA4K8ccf40vGTj/PSmgcfh/jS/xf59qYxe/+fekOef8APpShgDgj0/rSMevpj/CgQA+v+eaeAAvPp/SmgHr7/wBadn5ce39KQ0B6/j/Wq7yMDgDH/wCo1a4zz6/1qN1Geg6f0NApIhX7zO5G0Z5PauW8R6kl48UURZY1PLfnWn4ju3tYI06RSMQ5/KsC3u451MTFAnbPWmlqK6S1KEs0zyK7BWA78DNP+127cPB+VXTZRZJEfX0qNrIRnKOQfpWvKYOcWVGa1P8AyzYVEEty2fnxV77NKw5nNO+yzcYnP5U9QUolIC17xyfnT0azJGY3FWfKuh91931pR9sU/cQ/XFAuZEfm2nGIh+VH2iIH5Yww+lOP2x+ir+Qp32SZk+eZR6gLQK4kWpIjZKHPpRJfCRSFtmY+p5pqadHuy8n+c0LaBnKpKcEf0pWHePcqNI0kw/dqo3DLAdOa9KsSpsYijBhtHOfY1wUthFZxln3SBiQFB75roPCUtyLaWGVSUQjb7cGsnudVNq2h0ZP9f6UoBP5/40zdxz/npUg6j/PrSKA8f5+lIfvD6/40Nnr7f4UAfMPr/U0IBuPl/D+gpRyT9f6mlUDb+H9Kd3wPX+poFYjHA/D+gp3Vsf560mOPw/pSn734/wBaaCw0/d/D/wBlpT1H1/8AZqT+AH2/9lpW+8PqP/QhQJjTnb+H/stOTOfx/wDZjTAfl/D/ANlFSIfm/H+tSJbjl/p/QVJ/H/n1NRhuPw/oKfn5/wDPqaDZAP8AP/jtBHX/AD/epM8f59qU/wBf8aChQPm/H/Cmfwf8B/oacDnB/wA9qT+E/T+hoAd/F/wL+tRj7n/Af6VIMbvx/qKZ0j/4D/SgBx4J+v8AU0inp/n0p2PmP1/rULyLHHvdgoAHX8KBlbVbWS8sWhhfYxxz9BXNyWOo6fGyFPOgycgck8mugF3NczBbdcQ/xOR7Hp+VXIpo5JCi/MVPJHT71F7EuNziGjsr5VSRGtZeAMjA7f8A160YrWcWbW7lJQq5QjHPBp3iWSMTxxPGNuwEHHU4FRw6NObFZrS7ZnIJ2HoOvFVcjkILCG7tJZftXyQgZxnPcitzTbR5pFubkcAjy1/LmqGl2l1qThr0bUibGP73NXZ7ty0qQyiJIgvP4D/ChyHGFjYYfu/wP8jWF4jim3wTxR+Ysedw/Gq17fTLYJPDelgXCkFQOMmt6KeG4CgSKzcZGfesuZbGtjk55b9ovOeNkiBA449KzvtFzIAI0kIP+17V0nihJJUgiDFIDyxA78VhJp6BDjc+BnO7GOKjkRSbInivyTiKTGOR+da1pdwpZrDOpkf7pj75rJlt7i1uY9hdVJ5JOR1Ndrp9tbGJJlCSu5DGTHU5FLk1DmZmRafcLpQJHzB/NVD6cYFT6K76l/pE4AEXyqvYY/8A1VryELCS3Chcn9KwfDU8iSz2zoVG4sp9etbdCTom7/59aUDPX1/qaUjn8f8AGgdR/n0oAROAMeg/pQBx+H9KB0/D+gpex/z2oAhmuYoGAlkC7uAD+NPcLIpGQwOR/OoL2xhvI9sq8gkgjqOtV7K3uLWcx7zLAe7dRzQBZtrGC0YmBNu7rz7irHp+H9KTdkj8P6UpPFACDg/596MZz64/xoP+f1pe/WgBuMk+5rE1zR21ExtEQrg8k9/85rcH3vy/pTOD/n6UEtXPOdU0q5hnVNhYAZLAVs+C4wq3J/iAIx+ddJeRqbObgZ2Hk/jWN4SRVs7pgPmLkE0MUVZl3Qj81yvbzT/M1sg8g+/+FY/h/wCZZ29ZT/OtcdB/n0pGgyU/L+H+FcTckHxC/tiu1nOIyfauJvW2+In29d1aR2OesWLtibq1U/3jXSxD5FzXMXB3X1qR6k100edoB7D/AAqXuZx2Hg8D0AH9KMHr/ntSY4/Af0p3c/57UFiN/X/Ghvy/yaDyv5/1o7UgA+3+elGeeuMf/Woz0Pv/AIUHHb3oATPQYoyCKGIx+H+NNHU0CFwf1pvuaXPNL2oATjH4UHBB/KkbuKQcn8aQDycmkHGKaOKXBOMdqY1uXun4CjvQe9HepOoKO1J3opDCg0etFAB3oFB/z+tHegDMjwIkJ/ur/wCg0/p+H+FRxYMKZ/uj/wBBqQ96gBe/+fWlHb0NNHfHr/WlHGKAFH3fwpSetNPP+falBzmgB3elHWkHPtzQKAFHT8KKKQ9DTAr3v+rH1qhy3B6VeveIh9aqDnmrRyVfiIMFeO1KvHennrSMR+NUYjHm+bHao5Sz9OlDEAe+aVW4FUSMCkLyadEgeggkYNLGpA96AJli7j0pTlDgClCuBwOtOYkAcf5zSKsPSQ9DULuTx6/4UmSWJ7U4KCcnkf8A1qABPlB5yff6VJuJ59/61XcfPx/npU6D15H/ANegBqvk9P8APNOyccHH/wCqkJXkZ/zzTwOvPr/IUDCNTnnrn/CnggdfUGlQDfkdj/WhcEAdcAf1pDBDujGOeP6U8/eP1P8AOm7ti+vB/lTt25s+5/nQMQIN2acxwmPbp+ApF5bpxx/Wh0wD/n0pgQzsVUt7/wBRVGK1N1fzTJJ5aRuMg/jWlMgaFl9/61zl/cywyPFE+EkGTg+1RPY6MMryNG5tLe/u3W2uAsmMN6HitKOKDR7L94VYZ7jqc/8A1q5OyuFtruOWQnGefyFXdRvn1aYLFvCA5wRx1qIrQ7ajUXyt6FvTtdZ74iZh5Tjj24OK29TvFtLdn+8TwBn3FcomizMC3QAZ6+1W7eMSXCw3Dtz/AI07GVSUL3iZkjzyyecFbccHOfrW5b6lN9l8q4tyVI+8T7Cpf7HiB5kJHp+BqyNLtwR8rfnx2p8pE8RzaHKvBi4Dxt1bt9a6+z3/AGaMNydv9BT0tbeNAgReOQce5qZABjHp/QVVjGcuYcBh+fUfzppHyde39KkA+YfUfzppGF59P6UybDlAB6/xf1pF6Y7bcfoak7jjv/WmYPl++OfyoCwEfN+PX8RUZ6/l/Wped547/wBRTSAQPw/kaYmhp5Bzx1/mKABjr/nmlK88e/8AMUKAByf880EoUAYOOw/wp+cMPTn+tMHQ/wCfSlP3sE+v9aBis3qOMf0FVb29js03S9+g79TUxw/DcBRz+VcrqczXF+x5KocD86iUrGsIORcn1Oa6jIi/djHUfSqhSUuJGdmYHqfrUVvMvIJ7f0qxG3mTFc/KvUfiK5nNtnXGkkSWVwY5WlmOV2n+Rq1Y2balM15I+I93CAe4/wAasWlvAbcApnjnI9jTZEfT2NxaHMefniPTqOa0h5mVRGsqKIgFGAB/Q08AZ/H/AAqvaXCXNssqHIP6dasEZPXv/hXQjlsN6jj0/wAaMHJ/z6U4L74H/wCugD8//wBVMLDcZPp/k0mOPfH9BUvGeP8APWmHO3p2/oKBWEHX6H+tGflH0/pTsc/j/WkwQufb+lArCE549/60YAXr/nBpf4vx/rQUJ7/55oA5jxAfM1GGKY4hbjBrJGm2MrnyJzG4P3SetdVrWlf2jbgqcSpyh/KsB9HvLc+Y9sWcdwwqkyJRZXa2nUcTZ/GkFtcOeZR+dSyR32z/AI9HA+vtSbb2MGR7Zwqdefetbo5nTl2IZLK5Xnzc/jQtpdNnE3T/AGvelOrIP9ZG3pwfaki1KMltkbc+pp3QcshFgut2A5I+tSC3vAThgfxpTdsPu/L9aFu5lH+ti59qVw5JDCLxD8uB9DSedcZAaME+tWC0zqGWWHPuKjVpifmlhz6H6UXQckhJDdyJtWJQfXPvVZbXUYhvCZHrn2rQEso482Hrzz71G13KqmISxsp9DSckaKlJLYgC6hI5UYU5xjg1p6Y17puqx2kz7hKMn9ayGe9kvAsCksTkEdq6bStIuxei51B1Z14GGz61nJpm0E0jcGNhz6f4VJnkY6Z/qabjIH0/oKd/Fjpz/U1JohDkjp2/oKcud34/+zU3OR+H9KkH3vx/rQMaPuj6f0oz/P8ArQDhfw/pTXdUBZmAXPU/UUrhYOq/h/Sg8N+P9RWVca9bxnZAhmfpjHsaT+1L5m3fYGAz6+4rN1oR0bK5GzWyAg+n9DQeo+o/9CFZMmq3Ua/Np74x2Psada65bzyeXKPJkz0P1FCqxlsyHB9TRH3fw/pSgnf+P9aYHDDg54/oaenL/j/UVqtSUhVPGfb+lSA4b8R/OogAB7bf6Gn/APLT8R/MUzRMAfl/D+lPJ559f61GB8n4f0NSn734/wBaRSG5Gz8P6Cl7H/PrTCSYz9P6CoLy/gslUzPgs2Md+p5oHctqc4/z3FH/ACzx7f0qOKRJYVkRgVYZBH4U53VVO4hR7n2NIY6TdtbYPm5xn6ms23sZJh5t625gOEHQcCtFZE671/P3/wDr0m5PLPzD7vr7CgCnd280zCGE+VDk7ivB71ZtokgTYgwOv15FSblz94dT392pokXH3l5A7/SgDKvLZdRWT7TGYooRkP3OAP0rM8LTu9/dQht0KqQv5105aNwwJUqeoJ46f/WqC2hs7WZhD5aO/Yd+TQBZjwOBx0/pXLS2n2u4vod5XYAf0NdSvT8v5Csq90uFjNcNK8ZIOdpwOlTJN7AcqDi1aCQDCyLz+JrWWS1t9WtvIkG1h8wB75FUv7HkmZUMhHmnIyegBNWU8Pr9o3JKdwPHP0/xrmm4xerNYq6DWtUkeVbdCFjUZJHOTgVlPcxhT87Fvp9avzaI4yzXAU4zyfaof7HjCndfKD9frS9pFjV0V7a+hkuVSRmWMnDZHvXdWRg+zReQR5eBj6ZFcZ/wj7yuCl1vjLYyPqK0LbTZkiQfbHVVHQfh/n8KarQiJxkxus399NPLFAwFuijdz16Vv6VLHc2UcyIFwAv5AiuM1TTWtZGVZTIXHI9KS1u7+CNbW0dojk7h+dbqaepnZnon8X4mkzgj/PpXHaPr188xSUeaIz83PvXU2V0l5brKnTHT06VSYWLH8P8An2qPKyOQrcoTkfnUh/z+tGApJwOSc/rTATH+fxNIvJ/L+lIZo1IV3UE84Jqk2q2kWQZNx44X8KBF70/z6Up6f59DWS2vQg4WGRuM8fSoH8Twhtot5Sfb8aAubx/X/wDXR3/GsV9eXOfsk2OvIpkXiW3eUI0UiHPcfSgLo3OeP8+lMJAH4VTs9Ut70Hym+Zf4T1qyxPbkY/xoE2NuADDKp7qf61i+FIilnO3Yua1riQeXIMnODk/nWb4Xc/2YxK4Xexz60McSfw4f3Mv/AF0J/Wtf+AfSsXw4Va3lZT36VtD7pHtSKIrk4hbP+etcVcYPiJie5zXZ3Q/dP6c/1rib4ka8pHof51pHY56u5buVKXdsR6Z/Wujizn5j1A/pXOXZP2q2B6gV0qnI4+n6VLIjsO7mlPU49/60H735/wBaCADQUID2pv8AD/n2p2MH8v6UgHFIA7fjQScfn/Wj1/H+tBPBoADQR/n8qM9PrSZ4HNAB/hTT6f570E4/KjINACY+Y+9HU9aUAdaaBhvrSAcOlKud3T2pMU9B+8A680DW5bHt60naijNI6QoPejtQTSGHt/nvRR1NHegBB0GaPT/PpQPT/Pahe31oAzIf9Un+6P5CpM8+vP8AWo4f9UnTOB/Sn9cf571ACj8/8mlz/n8KQdKO/wDn0oAXvTu+KTvQD0oAUUvakxS0wA0UlKKAK98MxL6Z/wAaohscZq/djMP4is9yB9auJyVviFPKk1Xcnce1O3E5xTCpZM55qzBibdxAqTGMDFNEZwCBUu3C8mgQmMcU8LxxTTk/Wl37OvNAxy7s9eKVgehPWq8kpPRv85qON9zcnBHrTsHMXCQFPFNVzgrjApu7cM/56U/pSAbhs9/8mpolJX0JxSbiWBH+eaXzDkHtigpCmPAyf88U1s52j6UrynB/z2pkUhaQjtnvQMmTK4JOeR296cvHT0H8qARkD6dPrSYLHg4GP6Uhjmxgg4PX+lLyOg/zmobhnTOxck//AFqWMyHBIx9aAJ1PTPp/Q0r98DH+RTVbAH0H8qcQxyPf/CmA1o2YEepI/WsE6dMkjKyAxnHzEdBiugBweeeaYXO0AD/OKRSbWxmxaTaMw6uP/wBVSSWuyb/RVwMf41cBCcAfl9RUo2L04zx+hoBtvcqIXA2uoGRyfwqjEvlatz0Lf1rUbB6g/n7Vh39wbXUiVG456HtzQCOj2nnPTn+Rp6lA2C4z6Z9xXOmR7nLfascdAenBqN2SOMsLzc46AN70GiidNlWcjr6/rUseDntj/AVyNlJeNmYMwVfmyfbNdNYTm4tldvvEZP5CgVi33/z60hGE9sf0oB5H5/rQR8h+h/kKCx5+968/1pu47PfH9KXPzA47/wBaM5jz225/SgA/jz2z/UUm0np6f0NMkkWIMzHG0k8/UVjG9u7qAsXWGM8Z6etAWubRZST869+M/SkIyh+n+NctJJJabZV/eBT1XnPSrVpqLxTLK8paOXsf4TzRcOU6FV+Xnn/IpwQFvfJ/rTI5AyB16Ef0FSZ6E+v+NBNitqLbLCdl4IQ/yFccsucE8n/69dpdx+dayR56qR+lcUExKyH+FiP1rKqtDoo7jWXuBg//AFqEnaKdWQ5yefzp7PsQnHJ4/SleLEGIo9z4yW9KzhG5s5WZvWExlj3dOMfoavgZUg4IPH6iud0YSRyjq6MmT7HBro1AZdp6H/EVWwpO5nae4sr4wrIDDL0J6DrW9jnj/PSsm50+OWAInysvKn86XS7uQTm0uOXTofyrWLOaUTVHJx/nvRn+X9BSgc4/z3pP8P6CrIFzzx6/1o52/h/Sk43Z9/T3oz8o9Mf0piHd/wAf60hHH4f0pc8/j6e9N7fh/Q0BYUjJ/H+oo68df8ml7+n+RR/n+dADccYx/nilCjvjGf6mgH/P4VHcXMdtEzvwB29eaA2JNqleg6entWZr15BFYTxmVBKy4Cjr1Has248RXM4ZLOEKMfeb6VhCSZZ3kvIWlkJzuAz3qlEznPSyGWMFvPA27Hmj+8cVXWE+ZiQKOezCnXLxltwhaPPqMZqt5m7hIGf3ANXdIx5ZPYvCCHgBuf8AepDFHnrwPeqaRzSKzLCwA470ixznjY1Vzoz9jPuXPLQdGI+jUKiqQQc49TVbyJ+64/GgW8zr8o/WlzRH7Kfc1tN1G3g1DN0iNGB02j1rZTV9FZgBbRA/7g461ykOn3RO7yQf+BUk9tPGoJiC+4NRaJ0Rc1oeg2/2WRfNgjjAPcL9KtovT6/41yGkas1jYqksRY565+ldHpuqW9/8sbHep5B+pqNC7PqXv4fw9PYU7+L8f60zPy/h/SnYJf8AH+tAxQPl/D+lO43evP8AWmfw/h/Sl6E59f6igZXu7kWlsZGGSBgD3xWW9zHcMi3cqh3biMHjHFLrc+Gii6gcn8jWJFEpvRI+cpyf0rhxMr6XOilT5joIm0+K6aOIIJB1/WnRapbS3BgRvmH/ANaueeIJfCRSNzqxP5mkgRBc27IuG4DH1rznQT1bNXGx0UmqWq3AgdgXJxjt3pt3ZW96vzr83Zhx2FYOpWgl1U8FGP3frk1t6RK0tkN5+ZSR+gqXH2SUoMTimirYPPp+o/YZX3RtnY34GugUYbr3/wAKwtSVm1SyVD843ZP4mttA3G7nnr/3zXt0Z80EzjmrMeDwfp/jS9G/H+q03BA/A/1p/f3z/Va2JD/ln/wH+hp/8X4/1FM/5Z/h/Q04n5v+Bf1FIsr3Mwt7N5D2Tgevy1y91dK8yy6iD5bnOB16mtXxE5+yQpyAzqD+VcpLsvNcWK4lKQIcEn0zVEX1NnQdctra3nWd9ka5KA9T04qbzrjWT5j5it8/KB16GsGCytfstzKW3nGEH4iuktJfKhVRgDPGfxoQTnyoYdMj3cXsqn0A9xTl0KR0J+3SYx6e1WLMq8rbzk9f1FaCkY4PGP6Gm0TGdzJ/4R5if+P6Tqe3uaVfDy4G65c9P/Za2VOT+J/maXsfoP6VJdzBvdLs7SFmd33kbUUE8nBrGexhtWDzXrJcD5lTk962vNM+p3F06ZW3B2r2yM/4VlSyxKvmsoeWQnBPbmgpyOg0XVI7mxVppAHHBz1/hFRa3foI4oUYESknj05rl7exuJ3M8A+Q9s49KiujPDd4fA2ZXGc9c1mpWZZ1EE6zX85VgVDAKR9f/r0t7dG2gJQ/Ozhcj6CsXR7n7PcSwSMCA2c+vIqzqU6XEIwdrK24e/Arz6sHKrc6IfCPNkJE3zTSE46Z+tRz2FvHbzSgsSgyM/Wqx1G68vaAMYxn86Y7zXIaN5l2twQPrVKnJCZtaWvl2aAYILZ/lU00ohtmdugTpWZp16LK0CPh/m49e1R6jqIkjgjHCknd+VYypSlIvmshQGe7kkm5ZBn+eKiiiaRuG+e6Ygn0AP8A9eq93eCOe6jUfeCj9TU8F+sWpRM4CxheD74Fdag0jHmQyCE6bqu6Nf3OBvx9BWnoOr28InWQsq5G0YrJkvw0b8fMSMg9xT0uDdMVtLUlenI9q3pruRJ9jprzxDZwR7kbex5wPxrNvvEZu4IksjseTkn0GTWDcpLaXjLcw7NyHHH1FRacQ1m5xyowDWpnzM3dHT7ddyteztJ5Z2rjjPIroIoLeJPliUdOoyegrP8AD9isWnxzEfM4B/lWpjr9KBORlXdnPHcNcWe3LAgqRn1pulaTNDdNPcbWLA/LjvWwdoB+Yd/60m8An5hiiwrmNqME8d+Llm226AHHr7VkRxia6kmkG1PvH2Faeu3o+0JCrZWPDGsjy2uHSPftUks2PSnYVx1pfRx6urwDy06EnpxWxeajJOm4yeRB0GOrdelY8kETXFusYxGSR9cU/U76H+0tgTdFFhcClYuJPDqpUvFvLxvxuc8itvwyA+jx5HBLcD61y95hkndE2qcYA7cV1HhYg6JCAegPH40maI0ba1itI9kS7Ripz1P1/wAaD3/z60fxfjSGQ3J/cn3NcTfgrrkWe6k/rXbXI+T/AD7VxupuG1u3PXKgVpHY56m5YvRm/tgf7oro0xtOO5/xrBvIidVgH+yK3UG0cev+NSyVsPbkj8aQnn8KMdP8+lLjjn2oGN3YPPtRkg0rAfjR7/570AGeSKB14pSOf8+1NHXn/PSgBM0UvekBBJwfb+dAAR+NJgEfjS9wDSdunakADgD6UFgBTRwp/rSn1oAXJJp8f+sX61HztGOtPi4kFIa3LdFFBznikdIUdqO9HagYlB7UdqDSAKF6/jQf8/rR3oEZkX+qT6U8UyH/AFaem0U4dB/ntUDHdvw/pR3pM8Uvf/PrQAvelFIOf8+9L1oAXP5UUlLTAO9A7UUdPagCC7J8nHvWdIu481o3hP2c49Ris5ie/Wriclb4hpAUHGc0iZOM08DNBX0qjEch/Km896CMYqOR8KcnFNCY53whx1qsZcg7mqvcTPIxCfdoVOAc5+tWkZuQ8Pu6U5OTz/nikACtwMU8nHGOf/rUAToDwM1Y2E+4qCFDIARxV1Fxgen+NQzSIwRhSP8APenhCQOo4/pTx2NO/hH+e1Bdhvlqe2ev8qZ5Kh+OP/109sj9f6UmCWHHJPX8aBig7SPw/rSq+cjGOP6UhUYBz2/xpw+7j2/oKQDurHP+eRSYz+Y/rTS3zkD17fWnAfKM+39aBjQflyPT+lS5Ib8/5imBAFOPT+lOJy3+fWmAbN3fHP8AjTVXC468dfwFOPBHNALAH6f0oATaAf8APrT9vyj/AD2NMJJbPfP9aQSArznHT9DQA8jjr25/SuV1njU2wc/N/WuoJ256c/8A1q5nWQhvQ46Z/rTRUdzNIleVowSD14qaK3uYGAWPcSe/1q7pUe69cNwNhIP4V0Rgj+zBtoJDdf8AgQrSc+V2SOiMU4nLXiXEUcXmORucfKOK7CwTbbR+u3p+ArltaIW9TfwAw/Gt6HWbOFVR9yY6ZX6Uqm1zJGmCS3tkfzNBHyn6H+QqG2vILk5icHpx+dT5ypPt/QVkUh3cfX+tczqWq3lvclCpWLbgH8K6VmIcAdc/1rO1mENZiQjJjAI/KgDnHuMTCX7TvyclGNS3D/bwvmv5SoOFXjPWq90qrcKqqqhuelLFL5reWAEIB5PenJJMavYYjyQbiG3R5wRV2e3WSzQxZOTnb+dEMcA0ty3+vfgfpzVqxV43hTjBGD+tZPc3UbxNPSJg+noDnK8fyrQUgnrjn/GsrSMhJlxwP/rVprgn8f8AGrVzmluKccZ54/oKwNX0945zLENyMcnHbmt52IU/T+lMbnIIyO4/GiSuhxlyu5x0yjbjIBI/pTbW7FuphcKwPAbPI5rQvdLWK5JZ8RyDK+3FV2soN2Avtn8RWNuU7ILnVy3px8jCBwwPT9a11J3ZP+elZVlaLbgPnI9D+Na6OGAKEfT8qVxyRFf3Jt7bzVHJwP50/TbLay3jvudx/QVT1ItI6owJjAySOnGa1tOkWWyidF2jGMfgK1ic8yfbg9f880mMA89v6Cn8bv8APqaYTnj2/pVmTFz83+fWkH3Pw/pS4JOff+tJnC4z2/pTEO/x/rSDjH0/xpP4h9f60o5x/n1pgO/H/PFGeev+eabyP8/SlH+fzNAASAPw/pXN+I5y+oWsIJI5yB9a6Ns7T34/pXIao5PiEDrt9qqJjVdkPYEfKnGew+lLLdGGI/IC/QfnUqHodvOOD+FVvMEl/BCRyJMmrexzw1kJFFHIRuH2i5POwfdWtOPTJDD84ghQDkouD261LoNtHFBLIo/eM5yx7cmrN/avdWBhjfaeuQevA4rI7diC10a0dSYZy6E9j705dMsEl8szL5hGdpPPSk0CwuLTzPMyiM3Ck5qpHpF4dX82TOwMW3Z7Y6UjQ1ZtN0+IF5URV7ljgdaht7LSbksIPKdgMEKenBqfVrA31vsDMGU5AzweR1qvpOlyW1w9xNtVmGAqDA70CK8yaZDcfZWlO7oQOg6VebSbAIu9Fx6lvc1Sk0KWS6Llo9hkL5x83bipdStbueUQop8rACkdjk0APm0mBYGeBtoCk9MjpWXAfs+pQXKrtVyEbHck1tQpJY6WscoaVsYOOeorEvP+PcOPlVboYH40AzpedoPt/SnA5bHv/UVEhJjU5z8o/lUoILdO/wDUUzMATsz7f0NKeSfr/UUnb8P6GkJ9OMf/AFqBnOa9IReOPRBWem6SWRV7qOfwFOu7qf8AtaV7uBjFnHTt/nNLBdWduGEaMXb1HTgVwYhO510JWJEQNNFIAWHlkHHY7jTLTbIYhn5lk6fhTorlIpGEKMQx5BHualikSMNIbUmTqOfauVqVtjRyRJfKf7ThycZc9fqat6OMQPwcZPP4Vm3l0tyfMkhZSh7N05qW21URwhI7dsY9faspwk4WsLdE+qO0F9bXAGFU4Y/8CNbsMqTKHjdWU9CPotc951zqLyQLDhQcHP1qTTtJvLW+BMxFuvbPtXo4ZSUEmc1S1zf55+n+NOA6HP8Animk/wCfzoB4zn/PFdpjYfn5fw/xrG1jXk0+UQxx+ZKTnH4itg9CPb/Gue1vRJbq6+1W5y/oTx2oQ35FS51Q6vpzqseyeEhgPXANQJb2uoWUhf5Lwdc8dxUWmtNpV+Xvo2WOUbc445roI9LsLyQ3CEEOf4T7imTY5ImNoleNGJThj2rd3iTDIfl45/Ot2PT7aK2aJIV2suDke1Y1z4emSRvsl1sBb7pGccn/AOtQiZxuiBppINsiAsT2H4U4a66D97bOPx9jWTcw31reJbrN5rYyeOnQ0+4h1QnCjdzjGB71TMlodBZambwlhGUwe/1qUatDHIY5JVUkDr9BXNxf2yh2Km3n096ie31CWOSSaMAIueRz0qTRM39AZJ5LqJm3FmY/UfNWDqum31rciEIzxAkhlGetS2EGq71uoEwPUd+v+Fa1jPqmrRvHIyRAEBhjB6ipubWuUfD2mT31oXNxJEF+7ir8vhISh2lunLHnp9f8BW5a28dlbpEnGBz+VWPMTOM8/wD66nlLPPzo7afqLpcu+zOVYDOaLlYmABduPQV37xpJwyqRx1/4DVQadaKG/cpyDk/hUyhd3KUtDgGW3fKJK2e3X3pBFHF9+Rj9K1tW021gujHZP5kzn7g6Dk8VX1PTLvT4UnZvlwMj34pcgc7KKT2wlj+/gfWrFzLbzRMu/DAfKcUsyXUMsMYjX5lDDOO4FT2VnqF2jSpAp7dB70+RCbbMW5mLTnecE9TTPNdpRvOQnetp9JEN+wvRgnJ9u9W4v7KfRt1woEoyCB1PSqsTYz2QXdqtzGhSOPCbvUn/APVXReEgRBcREfcbAP4GudsrxzEdPERdG5T2xXaaLYGwsyJDmR+W/WlaxSLF5Y290hEsaucEAkdOv+NcU0cNqt3E/wAjq52j1HFd6Wwcd/8A69Zl1pVrdkvIg3kYz+VWiJDLC9hh0i3JcfcHHp0qnNqZLEJIu3nHNZN3ZXthM0KxNLAehAzgVQuStuh3xTqM9SKpGMtTeNyWyTMPz+tNN5DuG+Xp6GudSaNhw0xz7U9ZbRRlklZvcUzNQY/U7lZbqXy2yCB/SmiZkbzecSLtH4VUvGBImitzGg7nvU1hOzJ5AjErdlzRc1UWPjvCzQRngqTz9alFu8l9OueTg8jrVweHLh7F5hGBNkFUz71bhjvHt0jaw3TD+Pd9KlstKxTgtneVo5H42EkVv+FHDaWVAwEOP51WTTzY6bc3E7brh4z+HHSr3hmDydIjJHLjP86lmiNk/wBf8aP4h9aP8aQHgf59KRRDckCIk/3f8K4vUAP7btwP9kV1WquVgAB5OBXMamo/tm2wc/drRfCc8/isXdREqanbOuduQM/nW7GflHc9TVG/Tfc2mORuBq8hHb/PSoEPAwP8+1GaN2MikHfP+etMYH/H+tIeQKcP6f1puP8AP5UALnp9f8KaTwKd2pp6UCD1JpqrtJx1JzTzSehpAIDzzQTx+FL70Ec/pQAwkDIPTNL1oxS96AEzhR9KfEcutR4qWEDzR9aRUdy1/jRQO1IOnvipOgX0opM8Up60DCk9aXuKSgA7UZ5FIP8AP6Uvf/PtQBmQn91H/uj+VO7fh/SmR/6pOf4R/wCg0/pmoAX1/wA+lKP0/wDr03v/AJ9aWgBQfz70Z4o7H/Pag96AHd6BRSA0wFxS+9JkZB9qM0AQ3hxbt7VmFizVp3nMDcE//rrNPHSrjsctb4h3QU3djrS7yVPrUMjtjpVIwY+RyF49KoSbi3J4qXc5HzHioyVJIFaJGbdxvygYHWpIxkeooSIbs9TUsSE8EUXJsCKCccfWpFiyemfenJF6dff6VMq46nNTctIWFAg65qwMHB9aYAD+f9afgACkaIUccjmgnj8/5UADHPp/SnEDBxQWHGeaaOSP8+tOPJHP+c0KMfXj+tACAdOe39KXBPTn/Iof7vTt/SlI69evb8KQChQD/n1o7D6D+tAHPtx/OjoBx2H8qYC5+U/T+lBbDcev9aQ9Dj3/AKUmRnI9f60CBjzz0x/Sml8ggf56VGTz1/zg0uRj3/8A1UASAkYHqf601uMZ44/oaQMG/P8ArUcweS1cqfmA4H4UDRVutQxJ5Malj1yOw71h6jdG7PmJGQsYI57mr9jOfmaPaxbKspHSlS0WE+aw2KOm45FOxrFGRZ38schY7QxXGGrTPiCdIxFsQ85GPrmo7+8tZoRGkKbgeZFAHarEbWs8CJ5GHH8f41Um92i03sVHd766SW4QxhBnJHUjoKsXMxvp1WG3ZpMY2sMcetTboLdSzqWcYADdOhp0csqXIvAu3PygY6jildyFsS+HrdlupN4wVHSuh6qfx/kKyNEbe80pGCT0/OtcjC9s+v4CpAfzuGfXt9ap6qT/AGZL7Jn9Kudfz6fjVHVM/wBmzYyT5Z/lSW4M5e9R/NjlLbSBT4Bbj91dgZIz5gP1qklz5z+XcgrzjNSm1t5EBa5YY7GtakU9mVGVtzVSC3EYEa5HUHP0qZY2LKRwEOTz9ax7YSSyeXDK7dhjoKs+dJbt5MuSc9+/WuZwdzf2qsaulTQxyzIZgCRwD+FaYnhViPNjJzjqPU1xj24eQyStk9qcsETZ7N2rVROWUrnaE71ypGMZ/SkP3uB3/rWBouootvJFPPyjbQDWtJeReYqeYu5+gB96ZO5X1qINYmT+JduKz02nax5z/wDWrT1gFtPcY6EY/KsM3S2sKlyMgdPXpWNRXO3Dy6GuIs2fmY+XbnP51Wt7uKH77jH1+lZEuo3VxHtDeXHjhR+NUfLwCeT36+wrJ6HXGjOW51F5qds8BSN95bjA/Gs9deuLaL7NboEaMHJk57VlAlTxwQePrk1bntft9h9pgyLiIZk56jH/ANauijZuzOXE0XT1JV8SakB96PdnJJWrUPiC/aaNMRtuz0X2rnElJ+vetDSG36rED0Ct/KvTqUYRp3R50JtzszcPiaVJ/wB7BhAcHH1rXs9RgvowYmG7HKn6Vx0i75cc/NJjn61q6/AmnafbzW+Y5QQuQfrXmx952R11IKJ03U9ff9RTu/8An3rI0DWI9Rg2uNsqDn36c1rEgH/PvVNW0ZiKSOvt/hSjP6/1phOenpTgw9O/9aAEJ+T6j+lcVfkp4gY54Ymu0c/L+H9K4y8K/wBusz/dUmrgc9YsyTmGEH+I8KKr6UPO1qMDllO5/aopHZ33jkkbUH9auaBbEas2OSFy5py2Ior3ja0wfupFU9HP8zVbWryaAxRQS+WXGScfSptKbEkw7buAPrSa5p9vPCs88rx+WMDA68VCOlq7Ka3WppBJOLtWVPUAd6nhutUlgWXz4gCuedvpWYkNjtMb3VztY9CnXn61rWGj2csAdJWkToAeMcGpLVzMXX783DxtOgweu0VJa61fTXwgNygGMligrQuNM0a1YCWJd3sTnt71LDpek3Q3QxLwcHDHPf3phrcjknuo0aYajGwAztCjngVnwa7eTyhRPGCWxyo9au3Nno1u5V42ZgOQpJ7fWltNI0e6jMscJUZ5yxGOfrSGNN/eRXUaSTRyo6EkKvT5aguwssMaqPvXINaMGm2EMLS2w3MEPO7Pas2eVIfIaQ5BOQPfNAWN23cOhCMCq/L+hqcAA+//ANcVy+l6t5EsltcKVVmJDfXNa13qkEcLsko3HofypEWLVzewWq/vZMHHC9+9ZzeIrVWwYpceuB7VnW0b3oeaVt754z+NF1ZyRwmVihPpj2FJyK5TR1DULW40uQxTKG67e/esSW7gl8yVSCSFGe/AFV5SCcsFHqAKzSkSmRAzKTyuT7UnruNXR0KatJ5i7MNzwPx61bu7tzboqEBiOcc/w1zVorsd6ttz69avrHcbfNi5EI3knvgdKnlRomxbJZr68ZEf5A3zg9xmt1NPBhxgBscH8Ko+H5IpbmaVYirP1GP9qt12SKHcx2rjv9KhxRrsrGY4fS71J2JMR4cgd8mtqOZGhV0O5WGQfwFZlzdSXkjWlrGJF6Mx6Dmrtha/ZbNImYsVXn8q2ikc8ty03X8f6mmg8fh/QU7ADevP9aaQPL/D+gqyCTuB7/4004K/h/QUvf8AEfzNNzx+B/kKAK2oWUV7atC6444JHQ/NXKy/b9Pk+zQkxjPDHp2rtMDd6j/65rDubIX2tyRTSHYEDAA/SgTOcttbvLbc7zB8cFSa0D4ne4wkKqJGPU9ua1LrQbDZnbyB09eDVCXSLIOBtK89VHvVIyegkS28OZJLhHmfBJJ6dKureW20Dzkz65+tUV0u2LDdvPH9BU50Wybonfv+NBDsSNcwLMG85cex9xUv2qwYYeXO4cjHXg1WOk2SYzDn/wDWKVrKzi27IQTjrn2NIE0iK01OPTLp7YvvgZiVP93JP+NLfahFaXq3llJuV8GROeelaNvp9mUB+zgDOf1NTmxtYoXCQgbh1/AUmjoUlYpnXrdohK+cYPT1waki1e1lmCISrt0B+tYdoivbMsoVYITgDqXPOKfeWnkxQ3s3ySySDao7DNIGmdPLI5hby3w3GCf+A1ympaxexILcTq244Yr2FdMbZr21jBYopwTg8ngVR1Dw9E0aNbj5v4s8560xpNDI9NWOG3vbY7yuGYnqeprP1HWItTu4UYbbZHy6/wATdM/yrZkhlstEmRGywzg1i+HILGXU/wB780owQD0zxSLJLu0uZfL1ARkIi42gc4AwOKl0DWI7eNredWCA8Nj69a6jYNm0DgL0/OuU1i3FlfmCJEKXPIU/w80AdJJbW2oIpcCRCeCPT/JrCm8JxteeZHJthYcpjPYVqeHSy6TAHHPPT6itPIx+FIDhbyxmtLwWUYxsBdZMdcA8V1mj3n2yzG9v3qnDAevNQeIrRri0Z4cCVOc98DNYOnTrpt5DIGLmTiQehJoGdg5AXf0AGSfyrO/tWybIE65GB0+lXpP39oyqfvpgfpXPaDp9teWlwJUyyyEZzQS0aN1q1jbxbpZgQegHXvWPPL/bUihdkVsp4L9TWlL4W0+RcEP1P8X1pn/CM2kfR5AO3zdKZLiSQwaZCqpiLIxyfwpQNKXI/cAHk/pVb/hHbYuP3kv/AH19KkGg2a93P1PtQIZrK2FzpbwxSwrxwM+ma5iGGNIFurWRUmj+8CcZrqD4ftSxPzEf/rqYaHZKCBGCCepoGUdJ8TRS4S4UKw6n8q17PU7S8+SKRQ2Oh61Sm0Wygt5HEAOEJyR7CslbVLayt7lAFkdwOPSkO50eqru0ycHshP8AOk8PljpcQb6U3UZf+JfcZ7oePzqbQ026dD82SRmhlRNAdB/n0pOij6Uf4f4Udj9KRRQ1Uf6P+P8AjXLXR365CD0GK6jViBCM/wB7/GuYk2vrgA56VqvhOWfxmzdyYvrUDpmtBePpx/SsUvu1aJOu0D+QrbU8cVAx2Oadn/P500nnnv8A/XpTwfWgYdxj2/pSD/P5UuOf8+1IePyoAbyP1/rRnOfalzkmgDn6kUAJR2zRmkJ/KkAHgUvGPxpKKAAMp6HNBHQ01F2fTrTy3TFACE4NPgOZh+NM6nmpIABID7Uio7lijGOPailPX8ak3EooFA6UAA7UZ5o7GkPagYvrQOv40UDg/wCfegDKi5hQ/wCyP/QRTz3pkXMS/wC6P5CnnByOn/66gBR/X+tKp6Ui0dv8+lAC8UtJ9aUGmAtH8qBRQAvSik7UtAiG6/493Pp/jWb97r0rSulzbvj0H86zdpwKuJzVtxHIA4qu8mM5p8hyevSq8jZfHatEc0mI5J+lLHEC2V5p4QEA1LGgAGKdybDo4sLUyLjqP84pIxTywA5qS7CdOnGKTBJoz1IIxTgOc5oAcisDx/nmpUJ79cVEoJ59KcpwaCkSjp/n0pxBLfj6U3eMen/6qcGxn/PegsTnv7fzoA6Ud/y/nTgOPw/pQAYyD9D/ACpx659/60mOv4/0p4HIz6/1pDGgE4z3/wDr0hXAB9v6U8YyOD2/rTSM9+39BQAZ/wA/lSfXH+c09huJHXnH60wLyDnP+TTFYiPXJ6Y/pSEDce3/AOupJCMfh6e1NIPTGfw96ZJESArbTzzj9akjdILUCRwpYZOTz0qNgV28fxDP5mububndfSGWVtoPyjPFI0iiy1hHPGXQ5LSN3x3qaLw9Oyj5iB9frUlpPblHEbqAMHGe+Rmujt3Ro02ncMdR9DQpNHRZWOPv7cW7mP0A/pTbezErDa5Xp0+tWvECmO/c8AFR1+gpmmljNgDceOnPeultuFzNJKRpx6SkUHnuSzIpOD34rNMjzkMeMuAFrf1C4SLTX8w4YpjHf7tcvBdv5a+WuQpzuHJrCLtqVLU39BKpbybmAbf0z9a1yRjg5/H6VxUSbkZm3SSMcgdhWto16wuJLV5dyIOG/CpYjoM5/P8ArTSgeMg8grjH4UwTRlgA65z6+9PDfu+PT+lAFCbRrOaXJQjnt9aiHh6zPXf06Z9jWr/Fx6/1o7/h/Q0AR29na2SHy4lXGctjntXL3U7Xd9LLgbB8oNbutz+Rpspz1GDj8K5qBhJCpXpTQmwC4JO7d7U9CpbHIOe1NHORmjGDx1BqiStd28Zk2pwfvMw61XMxt5oZUYsytgZ61d/1jukADO4556VA2nTrlWhJYdwRVwUW9Ra9B0+qXlySJZmCHgAGpbN7a5P2e6AVjwJe9Z8kcsbEPGwFRh8EKfwPpXZLDQnH3dxRqOLNS80+4sG+b95F1Vh+NV2JKDnPGP0FaejawrYtL0h4j8oJpus6aLRxNDzC/Qjp0ryatFwdmezhcVzaSM4L+8H1/qamsLk2t0H/AOWbDaw9sVCx+f056/jUeeP+A/0rCLadztq01UjYl1a1FneNJHzBKcg+mafo8mzUEI67W/lUyTC806WzmOGTlDVTSjsug3XCsP0NevCtzUXc+fdJwq2Zci2yXcWTx5n9RWj44lH2GCIHneD/ADrHtCftUGOcv/hUvjKfz75I0J2onOa5sLrUN8VpYzdG1D+z71XydpPPvXo9rKs8aupyrYIP515XDE8kgRFLMTxiu78OPNbxm0uuJFIwK68ZGPNeJyRuzez/AC/pThgHp3/rTAMrz6f0p4H8/wCtcRQ1zkY9v6VxOpoH1eTnAU1223A6f5wa4zV4/M11kBwAeauJhWQWq7nEjD5QOKu+H3CaldO5woTNReUWwqcKB61Barhr4FsHywB781U9jKhrI0dJvLRHkeWYLhun41dv7/Tr20aFrpRkZ698VBJYadpunm5mjJHBPPvWfFq1kFDf2fgdj1/pWLZ3JDGgs0jyl35h6davaPqVtY2hheRmJOeO3WkXXrRV/wCPEADn7v0qTTtas76/W2NkiFuAdv1oGULl4JZmka5J9ATVzS7+0sVb55JXc5wozW+bS2Of3MZx7fSsq/1LT9MuhE0ClupIHTk0CM6WcPdyTok4LjHC+1WLS5W3SRXgu2EnB+TpzUg8R6WFztGcdMe1RyeLbXGY7d25/rQA20vbLT7GeJTMGZT99cc4NRWyi9Me9M/JuCnv0py6hb6zb3C/ZQjRqTk/Q1LDIltNZsWCKIlyfypDMy+je2LSBXVh/DjjvVY3dszAuNrdxU3iLX2uZDHbuViHHB5PWud88M26QbvrTsSdNJqohj2QkKh64P1qOPWPPjMTtwo6Z68f/WrnzcoTjyl21H5keeEH4UuUq50YuLYfMTkk/lzTBaR3MyygfLjg+vFYHnKTynHapEu3QAIxXFDiVCdtzt9O0aIOZJVxk8LkY61Y1VFi04xRRHe42oE4ycVxkWu38TBlnP4irUPiK5+3rcz/ALwKuMfhSURud2bOk3UcNwEkTy3yFIx71r3TQGzZpMFccD8KyE17Sb/i5i8ok9V69fWrdtp+m3Q8y3uJHUdVL+xpcoOdzR0uOJLVXjQIXOSfxq2Pu/h/ShAiAKgAAPT8aD938P6Gr2MnqOwP/Hv6008R/h/SnE/MP97+tN6x/h/SmIcfvf8AAv6mo5GEcTMeiqScfQVJgbvx/rUUnlvE0ZIG5SOvsKBGM3iCYyN5Fp5ig8HPuazI7q/OpverEAHAUpu+lX20K7WTbDdnyy2eg9TVG30p5dWa2muGcKoOR9BTCw6fU9QZtxi+X2I96hOoTmUeamB1x+NXL200zT5hBO7sX7DPHWopJdEVQoRyD3JPHIpmXLch/tZ1YKImOR1/CrI1SZmwIemen1q6mkaUbYXClvL253bvY1TkbRkb920rDPZsd6A9mMfULmTAEfHHX8KQTXbdIVJ6jP0NXbTTdNvMGGWYHAO0P04H/wBeq97BZWTkLLcMR6SdOtIr2ZIdRvYiqtbJgHP60k+rXjwOkcCKSMZ/AVSspYrq+EDy3AHqW4q3JFp4yn2i4Ix1yMdKRXKY8dtqMeJf3RQchd49/wD69MvZtSvJo3uQreW3ADCtW5i0+KzNxFJI6bsY/Oq0bwsAy2zNnpkfSiw7tGha69dRwqr26YUY+/7Vb/t55EIFrntw/wBawpY2zn7IuP8AeNOMchQbbWMe4k+tFg5mbN3qc1zbvALTbuOMhqxUhmiSJktXEyMTuU9elIYLstgQg8/36abS/Kkqu3H+3TFz2OiGs3BXAsJS23B/Wsm7hu7ydrmaGQSA4QDtUSQ3hjyxO4DnDfWnRrJt/eQzPz1D+9KxXNc09N1T7FYxQzQSeYg5/MVK3iKMHi3lJx6e1ZmmRRajcNEVmXYOTu+lXrnw4rKPJnkRvc9etLQeo7/hIWkLFbOTZ7j61hy3iWs0wNuQJ84yOQSa2F0K5T5UumAz03fWszUbK40+4S5cm5RecdcHimF2Nn8R3lrbR2xi2HaMN3xxS2S3cMJksbvO85K+9UpTLJL59188jABUPQDHFV4PPSUmMsMngL0p2IlOx0KX+sxtl2R8diwHc1IdbvwuGhjyMfxj2rlbp7hbjLyfPnkA1u2+m2jNEsjkvJjnt2pbDUrosPrF918pR75HtUJ1jUDx8o/KtRPDdsF+bcx+tSjw5YhcbX4z/F9aA5WYMutaouChUj6CrVrrGoShcqgJ9R9K1D4dsum1wM/3v8+tY8mlWzSTiIybYuSd1AcrJZ31K7t5BJMiJt/h47Vjw2t5LamQy5jtznGfSrUdlJJBuQyKrcDJPNX4NEvzB5LzosHUgDBNDHZlk3RudClnkHBj5+taGhNu02I57f4Vn6tAINCaJeFC4+vStHRIWh0uBW5JUH9KhlxL+f5Up6kf570mP8/nS9+fWmUZurkbFz/ernIcHXm9hW9q5+eMe/8AhWHbjOtSsP4f8K0WxyT1kWLPL6vK/pW6oOefX/GsLSiZNRuWx3/xrfUdc+tQ9ykKORR6fh/SgcD/AD7U7GRQUNJ4oPSlYcH/AD60hXPegBD1zR3FHp/n0o/hH0oEJj+VGOfWgmg0gEH3qTk/lS0GgBMcUuKQDBOO5oAO8H0oAUHipIAQ/sBUYNSw/eP0pMuO5OelL3pKSkbC5o9aT0oNIYdqD/jRSCgBeopR94U0dP8APtSjqPwoAy4vuL/uj+lPHb/Peo4j+7T6CnjtUAOzwM/54o4wf89qTt/n0o6ZoEONKP8AP503/P60o6/lTAd2o6Un+f0oPegBfWgUdOKB1FAEVySLZjjtWTLKQOBWrdn/AEZuo4rHl6VpE5a+5Ect3oVQWGaeFA696ckZz1qzmsKFGamRQDTMY4p6420ih24fhTSd34UN9aaFwaAHqoPWpkwMVHHzx2qVVFBSFPTijb3J7f0p3QUnJJpDH4WlHUd//wBdMB596cO3+PvQMcCBTv4f8+lNU9aeT8pOPX+VAxcckfzozg9e/wDWmj73fr/WlxnqT1FAxfQ/56GjH+fwFIoAA+nr7Uv8RHTr/SgBwGDz/nmk4wD24/rRyCO3P9abjpzxgfyNMBHZQB9P6USNtJ5we350HGOeuO1VLm/tIpgs0mMHkd+tIdigGF/qAhaUoo5POM1W1PTYI7tIzlUPJcnPaodUure8vFe1JQ4+/wCtNEt9KuySfK9MFRVcjNUT3NlHDKLiyJeAcP7U1L5yMRT7T6UtxeXC2hh3YXPQDrzRZ3X2dtyKpJwWQj29afK0BAbO61GUh3OMfeJ61ULXmmsYzuU9jW+dVaQkJGsfPYfSsm5eW6n85zhiduT3xVKUtugmhFEt3HtkmID/AN41NIselLut2MhztIboRTY4blk2LH68/hVqHTrcRu17cguRhB6UpDRHie5VXTZCrDkR596SCFvMljtY293AqzFNaxIqB+RxnHHeo7cwiNpDKyEk5wetN2a0JILmCSyQM9wTITgKDzXT6YJPsEXmnJK5569K5W6Efnq0e5z5i7cnOa6+13G3QuMHZjH4VElYZYz834/1pN3XnPH9DS/xfj/Wl4//AFfQ1IFe7gW6t3ifo64P6Vxi77MywlDlWO0+1d2cc/59Khkt4ZiDLGrHPcfWncDkYn81cjmq12/luVzt9a6G70BXLSWrtC3oOB2rmdRsp4tRWCdi2e5+tD1Ki0nqRxBSDsLH1IqVJHWQFZiDnvVmOJ9OzJbtuHdSetOS/t5+bm0Tk8leoqFCV9DqVaGzRYg1VthjuYllQjkjr0NNfR7XUI2mspBERyUb1p4063uV3WFwA2PuMQKpTxT2suyQGNweo6GrVSpTZMqdOfwmfPby2c3lzIVOeD1zXRaTeLeWpsro8EHYT61V+3JPGLe/G9f4X64qGayk0/ZcRsZIeqMvOPWuidZVY67mDhKlIgmhe2unt5DnaevrzUWCQPp/Q1q6ztu7O3v4+DnDD8axw2Qe3/6jXnTWp7uGqc8CUuI2WUDvgj8qsxWUsEUtwOIT90/XOargApz/AJ6VpabqsNrZPa3SFxnIH51dOdlY5cTRbfMiDS7Sae7hMcZKqeWxx2rSvvDEt3ePcSzqqE+uOKa/iCVY9trAsQ9etUri7vLv/XTHGeg471Uaqp7HPKhKrrI1420jRo8KqySrzkYznFZ8eqvc6zHKF2LnAHfrWYzIoydx9zk9qkl3xPFJgjJyD+NL2kpMcsPCMbX1O+X/AFY+n9Kd0Pt/9eq1jN59pG4xyv8ASrHU5/z1rVHCLg4HX/Oa47UB/wAVBL/nsK7A5wP8+tcbqHOvyHOc8/oK0gYV9iwp2tn09KpQNmS7bttHarIGWANVYFyLvHTAqp7GOH+M3fEmD4fznH3f51DYX9vHZWkPlI642s5HfmneKc/2EuOenFUI4T/YMKbChZgA351lY7L6m9ql1b2aRqkCSSOcKuPpXOWE4n8VxO0Qi5wV6etSSwXFtqUAllaQKoKnPSmabHv8XBm5wc80PYaep1apH5s7b2J6kenFYR+zy+IZFnTdF5ZPP1rfG4+eMKfTn271yd8zLqk+NoYQnIHT71AzXRNKmgl+zou+Neh47VQ0q5ihuHS7VQCfl4z3rLkUF1IfGVGcfStLQjEbomR12KDgtRYnmHaYIWbVnj+7g7fyNYGp3ryrHtyAihcH2q7c6gLYXsMJ/wBZJjI9Kw5MvgZoRRCWLHJ60lO24pCDjNUKw0UUYIOKMUgClxxSYzS8igYoNKTgcUmDQRxQAoY1PbXc9u+6Fypqt04p2eOBRYR1uleLGUhLwbsn7/4j/CuhbV7LyVYzAhhkYHsa83RXYfIhYjkgCtLQ5USaaSZC+1OAfWpbGlc7R9dtgTsBfn6dxU9nfw3yHyGyVX5h6cGuVk1GZGV/lVQc7QAfSpBqbQNJcwKAs424Hbg/40rlOJt6zqTQs8MRCkH5nPbmuae5uJlMsLSFVHzHPtW1o9ob2XzZVIjVv4v4jkVW13TY7eQfZTzJyYgevFWmjLlZSF1fRbbiIXJTrlulLp2p3Fosk0UaSF+rv/Kug02dLgDT5YtpVBkZ/CsnWbKK0CQW7kk87O/QUXG00Vri8bUmS5CqjjOSvXvTrf8AszLfa3kcjqmPpV7Shp12Vto0eNweSOp61W17RY7NTcwSEs5wVb8KBcprh7CbTBb20iohHCk/WqdtodtJMFeZNob7qnrzWVa6ZK9g0kfluwHQHkcH/CqUYmhYENJHMnzcD3oJvY76zsLeyQ+Sm0kDJ/Cq9xodpcSMzhssTwD9ayLHWr6K1DTKJ16k7ssOK3rDUbe/QtC3IPKnjHJpGqaZFb6PaQK4ROXABJOT2qmfDduUKtJJ3xg+1bgPA/D+lVNSuha2pI5d/lX6kGkNnNX8EKI1tGxENupyT3bJxVHSNMv9SjaWOcpGH2jn6VLqCtPdRaejZeQ7pT75P+NdPbCOxtY4IV4TAJH4VWplfuY0fhi6Kfvr1wOeAfap/wDhFuy38o98d+a1TdM0bKMdD0/GpbTcFLOc5P8AWizGpRMYeFztH+nSZ+g9qibwo4Qn+0HxjPT2rVu7iUsqodoz1/KqhkuQSPNJUDP6GizJdRIwdY0U6ZbbxeM7s2FX15NX7WN7PRo97ZmlOAD161AXOra4oJLQQnH65rUtYf7Q1UMRmG3GPYnihgnzO5paVYpY2qjA8wjLt6nFNkVLq+BSfDR9VH41Yu5jBblwhfPGB9KjDRQFGEJV5jg8d+ak2K8skDaso88humwfWql9bRy28yWM5aUZZlY59OK1gYTfFPKG8Ddux71FaW8Y81vJ8sucEnnNAzhEW4dm8z/WH5PpircUczEQwL0+8/arWq2qWFysIbLTMSWPYZNTS3UUMAt4B9/qR1qrnPKFyibOFsoE3P3kbtVCe4uICIUcyJGRgjkV1mn6V5qBrgFU4IUdT061prptmse37PHj3HtSbNIRsGmXsV7aq8TAkjkd+9XR/n86w7nS5LNzcaf8rA5MfYjntVjT9Yjum8qZTFMDyrcVJoWr+cQWcsncDj9K5q2vmW0uUkXHmIT9TWv4iYrYIFUtukAwPpXOagLhJ7dQo5ACrn+dMTdjqNL2w6XF521MrnB/GpJNVskOGnXr2rk54Lm4ci4vQAONobgVCNOj/huNx7U7E85r+JdRtbiyjjimyd3T8q3tOljksYtjhtsag4+ledahDPCBvhK+jZ61Y067lUYglMUo7etJoFNHo/fj/PWg43D0rjG8TX8LrG8WWHUnvW9pWtQ6h8pHlyj+E/hSsUpJiaiN00eeDjP8qxbEE6neN0Az/KtrUV3SjntxWRpozc6gx6ZP8q06HO/iH+HvnkuGPQmugXoO1Ynh5cRyHqC1bS9scf5FR1LQ7sf8+lAHWk6ClH+f1pDE6mkPI/z7Uvekx3zTEJ2oPTFLtFLn0oAYeopPT1p45pp6UgD+H8KCMdaMcUEfLQA1jg7upHamW5cruc9RnB7VKBxnFKTzQAHrUsP3zn3qI8n8alg+8aRcdyUdqM/L+FFHqKRqFHFFA6UhgetHek7Z/wA9qU0AIO9KP60lGeRQBlw8Rx59BTx0H0/pTIv9Un+6P5U4dPw/pUAKT/n8Kd+Of/102l6/596YhQaX+eKaOv8An3pen+fagBex7/8A6qUjrxSe2f8APFL70AH+NLnvSUdqAIbof6K/sP6VkEBm9RWxdcWsg/2ayUGRWkTlr7gFFKO1OAxUgAIqjGxGM46UvAHNHOcCmSN8uB6UCDOc7eKerfjUC9evWrUe3rTAcoIOaeM9jTMjpmpB0wCP8ikUgznAzinA44FM20/AxxSKHDk/59acO3NNGeOKeOg/SgaFH+fypWBAPvmgDj/PpQ4PIyOtAxVHzduv9aX0x7f1poznA6Z7fWhQR+Q/lQMUEBeeP/1U4EZ/P+dMIO3k+v8AKlJ+b8f60wH5yw+v9aafufh/SgN07e+Kbn5CScf/AKqBEc7kRHnnBH8q5vUbVLeYzIRMJOobnBrZ1Nj9kZ0PQkfWsa4MF2q/vPIcDBXBINNFxRUtIJBPETFmPcOccV1z6ZBJtYoFz6D2Fc8kDDS2EU4eUMGAx2GaWHxBNGmyWMhl4pSb6GsbEut26w5hRcc5z+NLHZieRIkI5UYP4VSv9WN18+zAHr3qaw1KLzI25DjqPwq1J8th9TYGk/Zo3cvlh/8AWrHEYeOM/e/env710N3dtLYO8akZ45/CsXR8SyvE528559aFJoUiQXLSqlqjbAM9/apVhtoLl0uI2cfwsvOeao39k9pcrh12yZOT0FMa8mjbyxMUI/xpPViRrLBHcNmSERxY4Hc9azrW2LRXMW396DwCegqH7ZIXzvMjdiOTTC1wJJJNzRyDBJHU0uVjLllDEsogukYSbgUNdPGmEA6/L/SsIq50+CcnzJFIJJ64ya2LK8ju4N0WMjgr6cVN7iasWMfN+P8AWgfh0/oaGbBz2z2+tJ2HoR/Q0Ejif6/0puRnH+e9KwJH5/0ph+X1x/8ArpgMO52wrfKB1/Kub8QXEU96hiUsY8gkfU1qapqUVtC8MT/vSO30rBjIYbsZJppEksZEkYbHbnNUtSiMQ8+EcfxAdKvIV2Y70ssQlgdGOQw4FawlysTuzBhleI743KHrkVs2Wqfaf9HvEM4cYDdxTLC30yODfeOxk/uiry61ZxKBa2CnHRiB7e1OvVjLSxvTpz3ILnRbpbryrZC8Z5BPbmr+mWh06N01C4TyiOEJ74qlca7fXGVG2JfYc9azJN0hzLI7t15Oe1cfMlsdcaUp/EzV1bU7R7X7JZxcA9ccdaxE3HAPp/Q1PbwPeSstsu4g5J/Gm3dnNZOqTYw2DuH41DvI7KUqdJNJh90YJ/zxUqKHYbVLNnoBn1qfUI7WC2iREYswDbyeO1XbTAFtcxInB2uB09KSp3Mp4pvZGbDBczzeXBASw4O4YxU50+WPUYra6kA8w4wDnHNT6hPNb6gzRPtUsDgUzVVkS8SbJLFQ4PvmtFFI5pVJzIrweVai2jjUEscseuKjunkeOJ5CNoUgYq68J1Bh5IwzKAMnvjmqrxxlGgmm2vCegPXmqaITexv+Gp1k04oGyy8c/Q1t5wPf/wDVXJeGJDHfyRljsYZFdZggnk/5xVR2MJbji3A4/wA81xl+D/wkTnPUdfwFdk3bn9PrXH3x3a856YH9BWsDmr7ExUEe9VLEkQ3vrxV2MfOB71BYqGtL1+5IGKc9jLDr3jX1u2lv9HjSM4c4OPyrHTRdVe3SN51RVPAP41Y1799c2cYmMSlOoqg2nSfbVt/7RyrrndWR2dSS50TVWlD+csmBgEVpeH9Fnsrx7m8kQs3Az161mahpzaekZ+37tx5wfaq8yfuy0d6TjtzQB3ASALIA65YfNz7Vhapo1vcXHnRXixAjDc9eaxY7dBZefJfkMVyVwc01fsxtS/2xjJjIXB/woGXP+EehBy2pqFI7GpjounwQtnUckAnAIqvZw280AZroKwHKsDWfOkLW0rtNmUHCqAeaV2OMdblV0GW2hnTPWoTGu3PPTt9K6vSltrSxiSSFZJZU3HI6dafbR2cMKtNbqxllYDjoMCp1Z1qrFaNHI+SMAjjJ/rTfs5A68f8A1q6eSxsU1G48xf3KYwB7mmR6RANQlR8m3jjLZ9PlzRaQ3UpPdHM/ZXJIHr1/Gk+zyDt+tdLe6XaLpwvbZnAZuA31qCfQLlYI5o5YwrqGw7gdjR7w0qDMHyZOeKaInPatez0u8u1doghCdSG+lRR200qyOi5EZw3t1pc0h+zoS6lBYm7jilKCrwtZ2XcYn2+uPpURRRwVYH0I+tHOxvDU/syKDrzTRkdKvvFHt56n/wCtUXkA428AnFV7Qxnhmtbm/wCH7dVtTI6Dcx4z36VHqNu1teBYgoWXk46d609PhWG1QBs4H9BUOrmPzYVfkg54+przo1pOqOUEkZttJb7itz26j1qxp8XnqIsBUVsgtx61PHpFxdRMyQiNSM7nHPaq0JljDJjd2yeh616d20cx3MW1UXYRsHcdOorFupbG+vZEc4aJDl8+gNRafLN5EVsWPlspOfUcVj3rIl1IfKxCBsDDv15ojqRNuKudNp93pi3HlW0g3k4yR15qa70q2vJBLIG3heCpx2ri5FV3UW3MpOBtrvIN62cYb7wiA/HbVNWFCfMtSrBp9lprPJGuDnqTz1NUtRtLjUHhu7d0CBMbHGfSsW4gvp9Sli3MW8zJweMZq7qF9G0sNraTFXxtf06CkO5fsLCWxaa7nZT8p+SMYHesiSY3V09yQoY/KqDvznmjVr3UrWU2m/EYGAcZLcmtWC4jjs7cLDGJSoJYqOOnP6UA9TIgR7XUFAG0SL86+nFLphey1OK4BPlzuVIHsf8A69PLvcXEj7cySfIn4Vd1W2W3Wwt0HzbiT9cjNNigrM6NcFM+oH8hXO6jc+bdTSEjybcEDnq2Dj+Vaup3Qs9PL9yoUY9SAK5LVPMi0sR4YvK2W/WiKCcraC+GQ+oaxNcSZz6/iK65bPPLOTzn9BXIaJq8ekW7ILVmlYjkj6Vpr4sfGPsZzj09qWovd6mzNB5Wdq8cj+dNidyCAO4/nWYPFKspMlqwH0+tC+KIhytq2M/1FO5LguhrQWu5d0hz3A/AVV1y4i0/T2YKPMcbFHfnIqv/AMJRAE+eJlGP6VkX1w2vaipjysEXIz9c0DaikT6dA2naTJKQTPKcAfWt3Q4DbacGdSJHG5s1VsIxeXwbgxW/A9zxWzLJHHCXkIVQOc/SpbKgrFO0ma5upWWRjEg27T0zzTfPkTVmicyMpHy4Xgc0HUbG2XKLhXPUDGetM/t2z83ADM57AdeaCyxauRLJEXdpOu4jgdOKZZXQEr2ksjNOvOSOMYpBq1ugyyOpx6c9BUa6lYmQyhG8wjBIHPQ0DuTappsN9ExdMuoO09+9clbx3OnXEdxewkR7jjPPeuqOuWILbpcEdQfrUUmraXcR+W8isCOhH0oE0WLe8SZI3iYFT/8AWq2km/24/wAa5i5sJ9Ob7TYMZIDyU7VoafqcV3D8rbWHVD2PNMi7W5tHFUNQ0uG6XcB5cufvpwe1TpcKGCk9fX61PuGAwOB/+qkWmmc3599pWI7qL7RbDneBnH41Quri31K4MqTiEA8ZPNbmo6xaRq0KKJ5P7nauRvjFK7O+2In+BBjFNEyZJcWlqr83LtnklabHawuQba7IcdATVTT7zyHaERLKznAyMmr1xFIYw0li8WP4oxiquZEsd3IWa0v1ycfIfeq0OlhvNG7E6HINRGQ3Me1jiePlSepq5b3Ba6jd+Gf7woE9COMm+tyjj9/F3oiMibbuI4kiIEgqQn7LrCuGwko6U6Fdt9LEBlZO1FhKTRuS38dxbrOuM7MkenWqFk2bS9lzgtk1lRzeR9ohPTcQtXwpg0R3/vDFA1rqa2gw7bBGzy3P8q1egqho2DpsP+7V/sKzLFPX/PvSH71L1FIeg+g/pQMPQ/57Un0oPAoJxTAXuaToc0mSTzR2FAgoI60GikAgOTye9APFB+9xSf4UACHJbgjHc0vtQR2oFAwHSpYehqLtUsHRvwpFR3JjQetJ1HFFSah3o6UUHrigYdM0GkoHvQAp/wAaO9J6UDt+FAGXF/qk/wB0fyp/+f0qOPBiT/dH8qf6/wCfSpEOHX/PrQDyKOv+fek6UDHClP8AOk/z+lHrQIXnJpaTOTQD0HWgBaXtSA8D+tFMBtxgwSDGeDWVtxWrNzC/0rN4q4nPV3ExjrTSSelPcg1HuAqjBg0m0VAXJJFLIRnrUW454qkjNskB+bmpklzgY6VBHlznpUo2j60CJQ4JqRX25quFJ5zUinnnrSLTLCknNP5XHpTY8dqkFIsReo4qQdPSkH6U7oB+P8qC0OHBNBOPfn+tIWNHH+frSGKG459qaDg9O39KUc4z7UY4/D+lACk5zS4I9+f60hI5FKSDjqMH+tMBh9AeOKa5AXbn2+vFJLIqIXZsAdT+BqhLqEkkTNDH+7H8ZFAluXNRiQ2TDILKc4H4VVlsiLZJiFxgE1DHqG63lSaIkkElxV2O48/TeFJG0D+dLVHRGzMGK7WO9Bk+6CB6ZrY1C0S4aO5tihYcbeOelYiRRySKroWznt0ojsbnzCqSyEZ4A7c1dm9QL0kyklLoKqHqir1rPtrP7ezNCPufwjitG2sJo5FaZCxHTd+NZ9o8ltdylZGjye3Q0Ek0UQ83y5pWQKeRzWhKLVYll8plOcAg9etUpb3FwTvbcOjKM96inWW8aIszEbsZbilHfUprQS/vN0w84Ex/w89OKWK3MU4mmj86JxxjtzVK8UCWRHBY8bPb1rWsI7/7OvlybgPpxzTqabBDUfC6I2YbBsnoTg1Wu0u577zAvyvgEDtjFXwt/GwLurD04FPlSXGVbGf/AK1Y87RuoJk9sioBGXz7Z96rRSppmoNhG8p0yfrilgjYXQxkg9T+NQ39z50hhQDAGC2OcYpQ1FVSRNea9M8u2xj4B5ZhS23iOMKVu1KMB26HrVGMKgwBj+tMFskzmWZMhegraxzG3ba9a3MwjRHBboTWlIQilmbAXn271xkkbsRMNsMacoAME0+fVbyWAwyDAI/HFFgE3RXW8DlgeTUcZaKRojzg8GomMccpMPDgDIHerOQ7Bl5zVEsbk9qnQ5HPAFR7fzqRVwDimJPUxw264cY+la1hpj3lozmRUHQZI5OKzrmMx3rAe1bOkwPdWalGAMcmWyfaueSvI9SUnGkmgtbGyjRPtSl3aTYcHAFOks0tbmcW6ZwFxnnjHNW2gUTzxzHhf3q4+tUoNRaTUVcr+7IKjI9qdkjlvKXUjRBDqX7v5I7hTgDsak1OKOW1htnmzPHx61VunlF2TIf3kR4HYCoLyaP7QJozuZ13ED1pXRcabeqLDyRSaUI5o2eZHIGOw4qXS717S2ZXjyiuowfc1UGpPCzPDEo3Lg5qnJcTylgxwHIJH40ro1jh6ktLGx4hw14jx/dKdvpVSa7FxHCpB3RnBPtVDe24ZJYkY5PtWjbaVeT4dlWKI9WOKltvY29nGklzFV7iRAq+YUA6Y96db2d1cf6m3dwf4yK0Xt7TTbYXAQXch/IVVuNSvLqMqkghjP8AAoFb06LmclTEKPwos2qLaalDGjhpCRux2PpXYDp+H+FcDprGPULfHLGQZJ5rv+gz7f4VpUpum7M5ubn1Dv0z/wDrrjrwY12Q5xx/QV2WSG/H+tcdcYbW5T3HH6UQMK+xYD4YDvn+tRabxpt4f9of1qYJ+9wf881UsJNtpPGY3Ku3JX8aqexlQ3Ny50eLVIIHkkYMq9R+FVx4Tt94YzSZHA/Ws1Z8ACP7SMehpRLfscR/aSCfWsTtubieHLILiVGk/wB76VIND05Wx9nA/P1rD8zVABgXGff6U8Saih3SNcdfWmJtI2xpWnouBEoHofoactpp0LH5Yhg9/wAKxIknlBDeaT79KgkidGZTBu57iiwudHQMNNGQfJBI5xj3rnNfjtGubeK02jJ5I/CmrpVxKymO2GD1zUV/bLp+oW7TIF74Xmk9iottnQmC0SKVFIM0MZU+3WomntLWwt3uWBYAsgHc4rPg1W1b+0S7MrSsdhx2zVDVrtJY7WOI7giDJ98VN7I6IU5SlZl5DFc28txO/lpI/GT1wavaa8V3bX8inajLtDH/AHSKxbiRRo8C8byzEj05FWNJkUaHdAsASemcdjSUmOdGyJNWYx6baWaPujYgFx0pfEEDi2hVZ1VUjUbWPJ4NVIEE+mRK5GRccZPQcVZ1/T5mlWbeGQqqgA+lVczWj1L2kPBpunQxScNODgj8KozwSWOnXjMpXzJl2n8Go8Qq8Y05YjkxqM/ktWfEUpuLO1jBxvZWI/E0XBR1uV9Du5xcOkjBoxFuwe3SmQTi8nvbiSFAEXCgfWks1aK1vJgOApQH8BTNO4sZCDgy8Y/E1KKn1sJPHawWy2nl7p2O5n9Bwaram1tLcBLaHaEGCcnk5NSRyC41Xb8oVgASfYCk1BLf7YBbMSpbn061M9EbU42aNXTlZbOMHqV/oKZeoIbuC6YcK2GU9xk1atVUQqu0cL1/Cq9xA97cMrnEadMfWvJpztUbLqK60OoiYSRqQMBgDj8BWY+gQPctJvYKT90H61iR61dWdqkcaeYMnk+nH+FWovEkygPLD8r9OenWvXVRNHG4snMhXUJAABHCDGoH4VDLpE80LpvXYx3bT+NV7G6865kVztZm3Y/KugiILAAjjt+dTza6FuKsjCg0k6e3nPIke08fpWvYXMzaSZZJFDYYKXOPXFN1loBaZmUlc4GOp6Vh6jdNBp8FiGUk/MxPYdhWqdzKWhqWkosrSZ7mSOWWRiPkbJPNZulaWLiSW8uQYo4jlQR14rMSK4lP2iMEIvdKmN7d/Zis80w3HCoTgEY61RCaZvMUvku7wAbYwVTI9zWVFPLMrQ9yvzH0HFWtHvTHp1yJEXy14UA/ePpUGn2jzXPl5wz/ADOR2XjigGaOjWu4tduuEjGE+uDzRYT/ANp69K7j5LflAfrWhPNFZWchH3IxgAdzzUHhu2aK0M8q4klPP0yKARRvr6G51LypziCIfrjj9apahqEcirHGARnk9+prp7p4IpFDwBi/Gce1NX7O10YPsy52k5wPU01KwnC5yunTxKzmZCfn4yOe1NfUpGvV2R4QcH8q6uFIWuGjNoF29GI4PSmpHbNFK72ioq5yCvXANFxezMG+1RI4lFvHvLjDcdOtKNVSHT/MEBMufu7fcV0AisUjacQIF/3fc0vk2ixGbyAVHQBee1K41Cxyiau8kZD2+Gx1K+1Sf2qkdrLthAkJ2jHvnNdJJHayWLTNbErtzt2896jsbDT7lI7hLUJnkAjGOaLg4aj9CiEenxnbtZuTn8KbrjbbOMkfKHBOPpWiBjAAAHt+FI6h1KsoIx0I9jSLOT1y+i3wNAm6NcMUAx61QtJpX1RbsWxCLjK4967g20OeIkz9Pc0020fy4RQPTH0oFY5fU5XuJ4pY4JQoHzKPpVWOS6ivlnW3fyjnKkfWuxNuu04Axj0pDadQcEZ4/WgVmcVqKPeXT+VaOqkjotRW9o0bOslo53DIO3pXcC3I4AGD7UogOMHHT+lAtTL0B7h7Ty50Kqv3c/jSapoW+Q3NifLl6kf3jmttIwo4/wA9aeQCfTn+tBVr7nIW+qyRSeTfrskX+P1qO71aWZSkblIOhPdq0vFMEEkVv5gCs8mN34VzoUNqSWiAMvQGqujJxaeg6NmmYpCmB3AOSasC3Np801p+bZqR7O4hkmbTAQFGGcdz6VmTw3O8GSVhKPvA9qRfLoaDQ2l6CI8RTKBg46Vc0bUpJGNnd8snAz3qhuMllIJeJ4ccgdc1HeSeTdW1yvBxk+9BOzNrVtKglikngXZMvIIrlbKZ2mBYc5rtLe4+1af5xG3evSuJjbbekdBmmiZamnqIDGB8YIYD9RU9rl9ZJPYEYqtczBpY4z2If8qt2TojS3bZ3bjtHqKohGbeQGS+mcHGzJ/WtXU2K+HoAgJLnmqu5I7eaSRSbickKvsaluLiS4jt4/L2QxgYBH3jiobNYrQ6DSVZNPiVsD5au1R0y5W4twUXaFyP51eA5qRiqf6UhPFKOP8AP0pMd+1MAOCP8+9FJ09qP1/yKAFPHWjtRxj3oPpQIDSd6DSc4pALQT0pCeD+VGfmFAByWznj0oHWk9CKMjn1oGOqSL+L61DuOeKmhzz9aTKjuS9hzSc4pRRUmoZpDR1zR/8AXoAPSk9fpSmkzQAUoIpKB1oGZcR/dL3+UfyFP/z+tMi/1SZ9B/Sn+/8AnrUiF5GaP8/pQPxoH+fyoAd/n9KO55pDQP6/1oAcKBSD25pe1AC0UUd+tMBsv+qceorKNasnMbD2rLyPrVxOetuNPrTHHymnO4FRtyatHMyFmycc0INy46U/ZSgAVRmKMgUKCxzS9RSodvagY8Z9cU5OuaMqe1PUqOtItIniB6+9Sj0x71HGeB6VKOKlmsR3QZ/z0oP0/wA4ozS+tIoDjNJ1FGRkc/5zQKAEHApctjv/AJFKOncf/qpTwTxxQAnfnOKUN6j0pM8+v/66CPU0ARToskJRjkH/AArmRFeSwPFG+Ig5xx711BC4Oew/pWGH8iCdhgHcf51SHEiFhcmTa04wRg4Wq0NzeWKvFyVz0xWpps7SwPEjhZW+ZSe9WI5Iym64Rg6dcr14oNFoY1n9o82OSddituAGMZrZsnS1uT5vAPcn3rN1SV5H2ltw6oR/DVRp7mQgPKWUdOPemUmdc93bsF/eKT1HP1rnRsMs6kbuaZaJNcSrGzsEPt2oSS3glmhRsucYyKaSJvc29PsrWW3VvL5zz+dVtZVbdoApwgI/rTre+eFSsaA56/nWZrF810qIcEjsBS5LMvmGXqF1E8SltvXH4VZtCdo2TeTu+8HOO/WpdJWOaCWLcAWHSln0pCoeGUOyfw98ZqZhEgkaJnbc8s+B1AyBVzz4RB5YI6dG49KbFKRF5VtbMrEYLds4pZrNIED3EUk7k/Nt7dKysaqVgN2sUbJb4dsZyOg5NUI0LQl85Zmya0YpLWG3k+zqwWQYIH8JqhZEPDIvPDY9ulaQVjKpK49R6+tOHJHpUbqwPyrkf/XqRBhOnNWZDLhPOuI06KoyBVR4TLcZB5LbRVpQ63IfPBXBpsvyAOg+ZG3UAZ4j3SNkYY9Ks2ke0b89e1EkIa54HDAH9KsqmONvGaYiMDc2c09mEaFmOAKcIwzYHAqC6kiMMsWQX7fnTBLXUpySLPdM6/d4Aq9p7pFplyPM2yZyPcYqK10u8ZFbYgB/2hU0Wg3Mo/eyxxD/AHhzxXPyy5rnpScJU0rk51CGM20u8OdgWQVlSz5nZ0G1AcpmtR9Fs7Yf6ReKT7fWmCLTYyghV52Jx1IpuEmZQlCLM6aZ7qYyMN8hHISprXSLm4YERmFfVhiug1KeDSbIGCFA5OBkA+lYlteXmo6nEkrnaGGQowOtRy2No1JWvFGffWslldNBIwJAzkfSojwfx/rW34piCXUbgfeXHT2rDYkseo5/rUyVj0cPNzhdiH7yH0x/Kuk1AXE2jQTROwRQN4H4VzhGcD6fyNdVBfJZ6HEXj3qTtI/KnE5MZo1Ix9KvFgm8ub/UPwc1Z1jQHVTdabyG5KdscVDqOnoluL23bdC5H4Hmr2hauEItbkjaQNrGtqdR03dHFVpxqLmic9ZSmG7i35DI/wAwI716REweBH4O5Qf0Fcz4k0aMstzbgKxbkAdetdDaJss4QTkhB/Kt6tTnszmSsT/xdB/k1x0rbtZnIH+cV2WRk/X+tcaQP7YuABjk1MDCvsW4/vbm9f61c8NJG1rIcA/N/jVRWwCM5q74XTZaOc8Fun505kYbdmuIo+uxaeqKOgA+n1pc4H4f0pksojUsxxj/ABrM7NEK5CISew9fas2aZ5JcZwuf60k9w0pC9iOn4VFO4jiLsMY6fnVqJyzqXdkOa62yiCPJOPmJ+lTRplySeSe/4VkqTGgCHMsnU+g5rZtUG1RnLDr+lGwoptl6NQAP8PrXMeMIjmGbA2jg8ewrqQP8/jVLVLRLyykRxn5cge+Kzaud1NqMkzz/AGgsee/H5ikAyPw/oa6Ow0m2ntQJNwlQ7Tg+4ofQIwP3Zf8AE/WvPnXjB2bPYjiKbOcweeeP/rihCyrt3Ha3JH510SeH0I+Yt/nFB8PJvxvPH/1/es/rUO5XtaTOdG5QArEY5/lTnkmkAVpWIz3z6mtz/hHstjecfT2FDeHmDD58c46D1NV9ah3J5qDMEtIxBdy2B37cCpxdMTEGOfL4GfrWhJoUwHyNnjv9BUB0m5DcLnn+tWq8X1Haiys19L5DQggIzbj+VT2V/HCII5EO1Xy5B6jJpG0u6Vc7O39Kia0uEYMY2xn+tWqy7mcqFOWzLVubNtSLLL5cRHVj7VCUU6p5MLrJGHyrdc81VETkYEZJx/Sp7GNlmZ2G0qcAfjROaaZKw6g73OmQYQY4wP6VFcOIIZXH3j0+uaZayExckHC/0p+1ZX+ccKc4/GvK2kZtWM14/JSD1wSQfpS2kKzNcQ4+XPyn0qyyNK7MwwAML+VWIIgnAGORkj610e1srEcnUwowySBc/OrbPrWxK9xZkMVITOM5+tUvLD6uApzh+QK1tauPtMbwW4X92ec9epr0aUeZXOeVXk0Kc2qyvZSoke9gO46DisyIjCwE+Y8nJJHTrWjZTPAXmcIUKhSpPpitx9Msr6Hf5Yyw4ZePWt1Gxg5qTOYmj3SbYUkSGP7+G4zUVtBPqVztQ/dG0buwroH8NYiaOC5KKzZORmhov7PtlsYSHuJurAYwOaYinOIYFWOMKY4Dk4/ibNX9Mt2gTzWP72Yc+w4xVeC3WS5wAWSDkn1bNXpbj7LZGYkByMKPfA4pkGfrcjXNytkkixhCSzE9+aqWV9qKs0a3UZ2YwCwx1Fbdro8ckSyXXzSsSWP4mpjolg3PkqD6jv0pGiRim81RWz9ohOO24elSJfao7ErLCD0zketacmhaeQf3Az0H5Gox4csGOfKx9D70xlNZ9YK7lkjP4j2qW3vNS8tkniRuvce9SHw3b4+R2X3/AAFRr4ajwczuT/8ArpCJ3ub8/KIYyM9MjHX6037Rqmz5UiA+nsKb/wAI6hPFw4HH9Kenh+EDDzSk47NQA17jVhH9yFuOmPrQt9qsS5a1QgHooPrTZNBkVswXUi/Vj708afqO/H2vj1x7igAGq35AAsyDj0PtTW1W9jzutQcccZ96WPR7liDNeSYx/CT6VI+hg5H2u4H4/WgCL+33i+aa2YDPYU9dZkkUGK1JGO+R6Uj6CGIX7ZMQD3/Cg6HKq4S/lXjsPagB41DUHU4sBgD+99acbzUznFkBz6+9QPpuoRR4i1B2PTkD3qOWDWhFhJhu/DmgZYW91ILlrPt6/So21DUiMC028dzUVtp2pXUI+23TKfQfhRcaOqfekcjpwfrQJk0Vxqso+UxLjsR9aiePWifNa5gQA9D+FNh0ZN4CSOM+59asPoMMigNNJ+f0oBGXeme9WOKe5tSAcnBORxWXFafZ79n3sWi5J9R0ral8OzKCYJkwM4BHJpt/o1xLarKmFnUYceooArvq8+mPHGE3RE7y2ODntVeeb7beeY7IrOOQDwAOlU2up4QYLmI7AeQ4zVWYRSEuJQq+g4zQS2Xy5LSpGNzTEAY7AUl+0ZuIo1+YQjBxzk1DbJcONsClA3WV+K0LeydlMVnHulJ5lI4/OqRm02V5dXlgtwirhQMAVkMjttkJ+aQ5rpJfDcqW/wBplk8yROSnY+1Zl83nqn2aDZg4I96Lj5CuHVLkmTL7RtwKsCae5IRIzGE5Ax1q0l1Z2Vm37k/asY5HetDStQiNqslzxJk5+UdOKVxKOpRso7g3Ala3MsmAFGOBVy9SWCEzXe3zW4jjUYxVs6rCGCWsJkkbpxiiCwmuLsXV4ckHhPSpLLGkQG3tERhhm5NaA/z+lMRduPbp+lLyAKYD+3+fSg8Cmk8f596DyaBAOtIeKXOMUlAB60E80YwaTPPSgQA5PNHGDTS2KAc5oAf1ppXIoHWkOf0pDFA2qB6Cj3o9c0D+tABgZFTQ9M+9QngVND/qz9aTKjuSZpe9J2ozzUmolAoPakz2oAO1BOcUdjRQAGlHXrSUfrQBmRt+7TjjApwOQD6/4mmw/wCrT/dFOHbipAUdP8+lKOQaaTx7/wD1qd3NACnr/n1oBpP8/rQO1ADgc/WlzjvTegz/AJ6U7PX+lMA7475pQaTq340UANb7px6Vlla1XGYz9P6VjsTVxOesNZaTGKd1qJjsxuNWjmbHDFIBmkB3U8DApkAOOgzUqIW5PFMz6VMo4oKQbQOlIibj0NSoMmpkA9Oam5ooiRx7alFNJ9KVc49KRoh56UZ60lG760AH496UD+VJR9en/wBagBSPrjH9KOBk80EelHH1Gf60AGTuB/z1o6KM9cCkz0/CqeoXZtkUj7xH3vSgRNPMsW4uwAA9fasVZkka4iGCDzj8aeTbzwTbpGM2CB6GsxrNoZC67ipHY07mkVYtz27DymtHKuT+XNRtFqO7Dy7gOxNOhtpozDOYyFDDkt711Rih8neUXkZ/ShPU1dmjmPK+zvH57Y35yx6CrKIjR+W37uUHIY8KefWjVUWVZYyAAvINUo7N2QFZuSOA5Jq2upJqx3EyR8tbIAMbt3tWXNDbO+5JPNY+tOGj+ZzNM2Pbp0pt3F9nm8q1jBEYBHqaVuoaEsVvhWJTCocEg81djsrUxb3lUkrwPTg1QXUBvaRTs3/fjk6E+1AvoUOVSPce3OKTbHYsR2BizKI9yZPzlsU63cR3aLLJsRuQc571TudUubl1t87E9qkktVlXDPhxxT5WwuaXmXVsr8pKrHIYcY4p1rd73kMjmWQjkdAOlY8NnKh4bcMd6hQsbuVXckccCmqdxN2LSzSRpKAAYxKvOOvWoYZ/st04m+VJPmB7VcvbYQafswAWII5+tQzlDY4dBwmM1fJoRcfJdxkx7HXaTyaRWkwKW40uEW0TrHmQqD9+q1ra3YuAIf3jkdM8VncpovKR0I5puQevSqN39ua6ETLtf65zU7uyp5VxG0beo5oJsT7dpB9qiM+99o4+bmooLvkxSNnIwDjHaoJ4pRIog5kboB9aYrF+6nEMRCMC/YCsIOrsPN3DnJYV1GnaMbe0eab95cMOh7VzV1BsR25IYkEela0UpOzBizag0Q2rdyNjoFqP7c86gGZy3fNZpidTyOPWnRgo2TXrRoRsQ3puaUZDHLEsfetvw9atc3fnbSIo/wBeK52Bi7BV6vwK9AsIFsNJxgAqu4n8DXFiuWHuoqkm2YHiScTagIwcrGCCAO/FRafN/Z9nNegAsx2LmqUsrTNLKeWkY/0qzqY8u3t7UdcByPzrzIR552PTqv2dNRL+uP8AbNKtrkYOAc4+grnt3Off+oro40D+Em9mNc6Rx/n1FRVVmdWBleDQin5un+ea6C0Bn8PSpgFlJI/SufX5T/n3ro/DM3mpOh7JRTdmTjk3Ez9OvfJGyX57eTgr6UahpxtcTW7bom5DDtVN5FheSJ1xgmptN1Yw5tZvmgfIwe1d9TD3hzI8qlWcXZl6LVTcWiW075kDDB9q6yLm3jGc/IOfwri7WwzrCJEN0W7cD6c12y4VQOnGP0rkV1oXUte6JO/P+ea47H/E4uB7muwIyenf+orj2UHWp8eprWByV9iwB83rmtDwyw8iVePlas5z5as3ZeaueFn3xznGPmFOZnh9GbpYAfh/SqFzM0khGPlHb15qzcElPlJ6dvpVTaeTnJ/+vUxRpUl0IV5BPcd/wqrK5ll3k5jj6D1NTzyAt5aHt8x9OKLaIXEgO3EacIPXpVXMlESzt2J8wjLt+nWtmGIRpxnPU/kKSGNY+SMk+31qUnC/h/SobOmELDucjnv1x71FLhYZGPQKSc/SiSTDYHHP9ap38rrYye/yn8ql6K5aepU0wK8cr9Nzkj9KvbR2A/zmobOMJaxhRjjOPyqwPQf5618viXeozqQmPl7D/IpD1HHf+ppxPGOen+FB+936/wBTXPcBvJH4f0pTnIxkc/1o7e2P6U7uPr/Wi4xnO0n2/pSKg6+v+NO/hxjt/Sgcc+/9adwEZFI/D+lJsBbGB+XvT85H+fSlPX1//WKfMwuyAwIFzsXOP6Vzlz+7vZIyMAtkH8a6g+vt/Q1javYT3ciumAV4BHfmurDT96zZcJtO7IYpQsIBBzj+lOW4Clvr/UVlNcyQyeRImXAxS3Hn7S21QpPY89RXZ7G7N+eL1LsuoRpjvkdB9KlF1mKQrw2flH41kxm3SP5iS2PT2q1biW6kWaEgLGc4JxnmtI0E3oZzqRSL9vajTrA3s/N1MuFB7EistpWLlplkDk8svetu6uPtlqsd3bkY5DK/fFZ32aNvlFyEGf4ue9erBcqseVUvLYqqyZJCzN/vCt3Q7q4hdLa4GRICVx261QW3jjjLvdxlQO3XoKvWN1ZW6boTJcSj059elNsUE1ua97eR2VvvY5Y8KPU8VlorpCZW+e6uOg/ujBpiKbnfeXwKKv3EPHpVvTgXBupfvHhB6DmkW2TW8C2sYTjP3nb3zVK3J1S+84jFvbjIB7nFSam8koFnCT5kv3iOwOKdfuml6V5EP+tcYX345NALuXjqVmM5mAAz29zSf2pZBf8AXqBxjOfauVt4dRmG6EZjJ64qVNP1J22hoj09D6Uh3OkOqWJ63UY/P3py6nYk4W6T8/cVgHQ79yfMliUf7v1p0fh6VjkXETeuB7igo3P7UtFIHmg/T6CkbVLdcnLEew+tYz6KkIHnXKI3vx2qymhgj/j4YjrkH3NAF4atbg9JMcfw/Sk/te2C5Ikx/uH0rO+y2iEr9vII65Ye1TppBdAyXjFSDyOfWgRbGsWhJ5cfVfc0n9s2RJxIcD2+lURpcTOYvt2WzyOM9ap/ZkgvWZH/AHUQwSR94+lA7m/a6hbXRKxSZYLnBHtVv+I1kaRbODJdSrtZ+g9uaXxDqH2GwYofnkO1aAL8t1bwtiSVV+p+lVm1iwT710g47muT0ywN6pmupWyx4+ar/wDYtnjl+3c0EOdjc/tzTWyftcf+c0+PVbByNt1H+J+lZdvoemNECeecHn3p0vh/TNvDFPfd9KC07mt9us8cXMf/AH1SNdWkgI8+M9f4vrXPSeH7JTu+0tj3Ipf7CsE5N4y/UigTN+N7ZX3edHn/AHhUwnhZeJU/MVz0ehWBG5rvd+I9qe2gWpGUu8Lj1HpQNG/5seP9Yn/fQ96eCDznP/664rUdO8u+htLednZz82OwrsLeHyIUTO7aAP5UhmT4jZILEy+SjMSBkrn0rmxJYlFlnRSeyIMc+9dlqgi+wSmYArjjPrXG6ZbrBOrXKbkmBZc/pVLYiRt6dYfbEDzEpH1VF44rdiiihjCRIFHt+FZWjXrTTSxSYV0bAUelbA7YpMaDICevGK5fVrP7LeAocJIc59GrpZDt5Pp/jWXqc0BhZJnXn17UJCbOVvLO5cfapHVo1bqDmpdPvYROTON0YUY9SajnmhFwYPOLW/oDVqNbK62JaxsGJxk0MVzd0hI5Fa62qGJIUDt1rTPXPrVa2tUtYkjj6DrmpwcD/PtSAUHj/PtRmlHT8KP/AK/9aYBTc5b6f/WpRTQMd+P/AK1Ah3al7/1pp5/z9aDQAvGfxpvbNAAxQenFAhh64p3GaOgo9KBi0hooPXP4UgF7nPrQOtIOSKTOKAA1Yh+4frVc9SKsQ8R/iaTKjuSdaQHoaXPSk7VJqGeKQ9aD0ooAMcmgc0UUAJ2pfSgUlAGZGf3UfOeB/KnDPH+HtTYv9Un+6P5U4Dg/57VIB/TNP7+v/wCukP8An9KO/fP/ANegBR2o7UgpegoAXtjP+cUv+NJ39qP8/rQA4GgUmenWjvTAR/uH6f0rGJGeK2X+6fpWOwAJx+dXA5q/QaWFROm7npUmDn8aUHn0rQ5iNRt71JuJPSjaD2p4GKASFRSCeOalUH0pEIz6VOvFSaJCquMZqQU2gUi0P4p1MwT0p3SgYtIOMUf56UmBx1oAd1+lA7/0oooAX1o4B/H1pKB6+9MQmP6VBdxxvCVkXcD0/KrIxx0rIvdWijd4gm4p1oGZTwqs8qKzBlJwO1SQv5LDe5znoBk1bsCt5fGSaHaHUkfnUWoKtnqkUmAVB6fjWicTRKxdeDFk0rOQeDtP41fguoJtNXEoLBMEZ9qgikt7qzaNmw7L6+xrnXtWtZfLZ5Nvqh4rOxdzXvgnmMyuCpHr3qxpaK7xHbuGP61guIpX8mJ5GP8At9K0PD90BKkRbJUHheatu6CO50F3EotHIXHy9vpXP2mJtTCtkA10FxKjWsibSCU7j2rnYJEhv7dyc/MazTLRoz6MjycAHPt71najpSWkYmPLdMfhXRpfWx58xR/+us3xBMj2SqpByR/KtISdyJIwCuH39uOa1rWBZb1d33MDP51kxuDbszHAJwPzrUt7qOCaNyePWtHrcUdGbM1pDFbOyqMhT1+lcgjYvJTnof610tzq0L2zqBnIx156VymWmu5BEQoz0IzU0/deoSV0bWtPlIS3XA4z9ao3Mpa1UIoJLYx+FWZLKadUk2N8uASTkflTbmAacElZW2OfnBOfypufQhRI1ivJnFzIwCRqBjPatKGxlis2uLOdkLDODx61WRUJEmX8tuQM1Lc38rW+EwIwvRRjsazs2XcZaf6RJBNK+5w2GBrpngjkG1kU/UfWuRsWEUaSnks+7FbTa9HuwI/rSasBLc6HaToPk2tjqPpT7LRrezcMoLvnqfrUA1YuuY4t3HT8KvWt5HdruTIYcMp7dKVxFjA6/wCe9cf4ns2tM3EZHlP94enSuwzn/P1rl/GshW1iQA4Y8/kK2ofGhT2OTlnDcAcUzqCTUQPFOQF2C+pr39IxuY8p0PhnT/tN2juvyJzmuk8RXXkWXlLwz4AHtzTvD9iLLT0z99uefTisXXLpbm/YA/LEcCvnsTVcpNndQp3lYo2Ns9xdxxAEqvzHimapc79UmI52ZQe2DWjYOtnp1zeNwxBVfyrlDI0ju5+8xzW2Bo8zcmTiqnNKx2NgzN4WkHUZNc7ng9P84roNLkSTwq6A5Zck1z275fTj/CuSuvfZ6GBaSY7r/wDW/Gtnwnn7ZKoP8HSsQyKD97j/APXVvS7ya2dmt0bcwxmsoJmmMnHltcXxFD5OrSfLhP0rPt1M10kUYyzHg+la00U15L5ty+c9q1NCtIDO0mwZjHH5V6X1i0OU8Lk965raTYiytwpw0ncn61oDn8vX2poHP+fWnj/P5GuU0F9f8fpXIgbdXn9ya63P4fh9K5GZlt9UuJM/L82B+NVExrK6C8kyoiA6/e+lXfCzGSO5xxhgBWaFaQgNy8nJ9h2ra8NKqfaAuM7hRMiitS88T4POePT2qvcOYwFXmRuB+dW7yURJvb04A78VmAM8mc/vpOn+yMikmVKPvDYIPMfylPu7VtW8KRRgAD2H5U21tlhjA79zn61P/Dz6evsKTZrCFh3cf571DLIFGB1/+tUjYXr6/wBapkbmz7f0pIqT6IkVS5/H196bfxM1hIAOQuQPwNWI12H8fT3peoIOCMensaGEVYyLC9iktUV3xIo2kVeHPI/PH1qC70e2uXzzGc/wcelY+pW0+nyRLFcsRJwAzGvIxGCcm5I3jK+hvdByO1O4yD2z/WuaF1qAT/WKcD39KBqV+rdFPP8AWuD6pLubKEux0ZYAfh/Sl3jd+P8AWudXVrwLloQeOuPanJrU4PMH6e9H1WQ+Rm/nj/PpR+fX+ornxrsw/wCWH+cVINeO0Zhwf/ril9VmHKzex2/z0NBYbsf57Vi/23Ky/JbZ/E+9R/2lezkiNPL9/wAqPq0uouVm6WUDqOnT8DVK71BLcBUIaUnG0H6VnmKd03XE+fXH41EkQRvMQFieFJ554q4UYxd2x8pQmjd/tErMS2ODnoasQWbTWqN5jA9/0qy1tthVcZZ2y361bQKqAAceg/Cup1rLQOS5zzM9nKVmj35GQ3tVoSWZCyEshbnA7c1fvLUXCLjqP5c1Xjs0LzxhO+4fpxXbQxUWrM5qtB7orzrEyDyrsjjjP0pES4VRtukbnuorQ0+xsLqBg8QEqDDAH2ok0G1kf5dwGeg+tdqaaucuq0Kcf2pQ2ZoiPdRRaapc214SYo2Uf3VAq2PDUZQ7WYHGc/hTB4TlJ4uCOcZx709A94mNxcapIu9DHAO3r0rQnulsYsv/AKzokQ/Gqsfh26jUBb7AxnGPpWnY6PDbMHkPmy56tz60jRR7jdKtpI1e7uCRK46HsODWPeyHULzhuSdsY9K2dZult7dY1OC/B9hxVPSrXcWuJExn7o9ODQEi6lq0dl5MHy8dR61maTZSpexvsaPYDvJ78U29v71b5wrCNEbCjH3ua3kmKWQmlX5gmSB9KBoh1e2mubXy4Gw2ckevXiqmjadcW0xkkzGhGPLJzk8c1T/4SOeSbKRAIWwAetbc96Lex+0yKR8obaBz2pFGVq2kyzXrXCZcEYCg4xgVqabbNaWaxSMWbJ6n36Vm2mutK8YkiARycEHJ71sXMjRwmSNdx4x+dAGBqPh+SSYvaMAH6hvoK09NsJbKxMEkzMSDg56dajstRle7+zvhgRww7cVDqk91FdAl9sIUkYHXrQBn3elS20gbzcyO/GDzVyC2827jgJykQy/u1Vba/muZGvJlGUGxB6nitnSrcxW5mk/1kvzH1FMncvnCoR0H/wCuuN1gnV9YW3ic7QcV02r3Ys9Onl7gcfrXL6DFeGZr2OJGLnjf9f8A69IdzYh8Owoi7nYkL/QUr6Hbq2Nzfn9alL6i6EHy19x9KDZXsjbmuip9vxoJauNGk24I+ZsDnr71JHp1tJ1Z+B6/SgabNxvu2b14+lQnTTzi4bNMFoWm0e19Xx/vfWo30e0zkliPTNRrpsjgDz2/zmnS6VJIBi4YdP6UihRp9oV27ePX8qjk0q1igMjyyKqgnkj3qM6Q6DaJ2LVnaqLlCunJL5jynn86ARb8NQtPNNeyDOTtQn610Q6VBZWy2lpHCoxgDP1qftSKMnxAxNmsKt8zsKxdYYQvbwRLnyfvH8a1dQnVtTGRkQoSfrzVO3g+1wXMrj5pslT6ZqkRJkdxIyXMN/bDIfAYD8K35NQggtllkfgjIHfpXJW2ofYoXtmTMoJUZHQetOF7BGCXVrmbHTHC0WJUjSvNQvL3m2Tyof7xrNmtrZTmeRpZDzgGmx6ml0+28ZolzwgXitywsbaRQYSCnr+VGwmmznUt3kbZb2hZj3qERXmlXyNLEQxPAxxXexwJGMBRx6D61V1a0W4tmbA3J8wNK5cYWMaXxG8LIksJDn71bFndR3cPmRnsMj0rLvbYXukw3JC+YB8x9uKr2Mv2PUI1B/dSruFITVjpQev+fWlGM8ikBz+PWj/P8qYhKOn+frSkdjSHj/P1oAM5opB1o9KAA/pRSHvSd6BC5GR60dqAKQnHFIYvakNLSA8nPTFAw3bVGew601cleRg+hoYBlKnkYwaO3FAhzZ7VYgPyDNVs8+1WI/8AVg0mVDcf/hQfSijvUmodc+tIM4GetLSUAKDSGjtQelAB0JoHXn/PWg/40DrQBlxf6pMf3R/KpKij5jj/AN0fyp/r2qQHZ5z2/wDr0DtSd+fX+tKOi0AL/n9KDyMfWg9D/ntS9z6//qoAO9KPrSf5/Wgev0pgL6Uvb/PpSdqD3oED/cb6GsUn5j9a2X6EVjNgk49auBz1ugdBxSHkZ70qj1p2QKs5xEBqdAG6imZpQw6k4oGiwqgY4p4FQhx1FO8zB9KRaJc+go5pm8HpTxzUlDh70ueaTNJmmMcOO1KDTc8etJQA7PWgtkkYpPWj3oEPHPYf5NGe4FIp4pQfXrTAQ8qK5uezSXUZVMuwewyTXRvkI2D2rnmu4oHZ5EDSZIyR0oLjuJZ3SWepqjyl0A25xjHNO164hnhARskHIP50+4XTbom4SQrJ3XI9az5rW3liLpIAw7ZoWjuaixtKqBopMcdCM9qZcGQIZHYk9q6ax022NrG+0Nlev4Vm6xBGkMy4xzlcVtGcXpYmUbK4/SLeJdoXa7kbjn61QntDHdtJA4gkH8Jqu0dxGI5rd2DYFSi81SQKGA9ietRysLk8l1qRCK0i4bgdeeKr3NvcOwO8Kq9G9+9SzxzLbCWcncXxn04q6ko+yCCVR6h+veptYd7mK00kZAkyxPdacbieSIqoYqO3pWqPLdgZ5EVB3Ip8t5atmK0VAMcuR14rRTt0FuVIbCXU41iA2onOe/NV5tGv7Yje37sEVo2d02nXAYDej9VrTup4LyJT5hQj+FunfrUczGc8LN2dURQ5PpV0WIs5xbwAGSQc5qzHKLc7t8RA/wCeQIJ4qK6uZJdSSZ42Ct93HU0asNi5Gki2/khAq5Bdi31qtqsqXEQiQ5Ea5J/Cop7uTGAvb+LrUSoZIz94E8EmqjDq2GpPbxFljRe571cktVhtXynb8uDUMYEMkO7gJj+dT6ldCa2fb1GOPwNErrYas0ZXmJDFH5Qyy880rMUlM20FXHTHQ5phjuGEAKbSfu8VYt7jyZvKukHHBP40N3JEjvoLSFSFZpemQeKv6OsxvGuCmFlOTx9KLiKzNq21RuxwfwrS0/iygwB93+tTJWAtA+ox/k1ieJ7M3emMVGXTkfpW1wM8f55prqJY2RgCCMc/QUQlytMHqeTAdq2PDmnPeX4JQmNOSaNZ0xbXUjFEwCMSTx05qexa7s0JtpBgnkgV6NXFc1OyIWjuddq96mn2JwQGxhV/KuLDGWbaWwXPJJ96ku3u7yT99Lux2pIbQbjvbNeXKLbOynWjCLtuy1rNxAtrHZQyAhBkkHqa54A7jtUn6Cts2cTZBGfc1NHBHFjCDNdlKq6Ssjjk7u7Kem3d1aW8kSR5EoxzSx2Jkw8rY9hVssoPSkLFj/SsZe87spVJR2Y2G2iRs7RmrKqFXgY9qiUEn2qTIBxQkkQ5OW7Fc4XNWtCZ1vShOA6k/pVVyNvtVnSyZbxAg+4vJpS2CO5044/Pv9aXnjn/ADzTFznLdz/hT8Z9fz+tQWIeQef88Vx16ok1aYsfkUnIz1Oa68ggHA5wf5CuRuF36vMo6Ek/rVxMquxYto2wZCfmIwOe1aOhDZdXPOORxmqQbAQDtx+lLp91s1GdR/EaqS0MaUtTXumDybiMgdB74p1nbEMZX5Y/oOKS1XzGy3P+TV8Yx0/zgVmdUVfUUZzx/nrSc7fw/pS9/wDPqazry+kU+VbqC+OSeg4pFl1+SMc8/wBaEGFzjH/6qwpIb0zB3vFXJzgN05oaCfBzfN07N7UyL6m27nzAu4AZ6n61Ku3b94H8fY1zLWjNgm+fd7kUqafKxyl+w/L3osHOdNkc4x19fpWF4kGHt5sZCHn9arNZ3aMdmoMfy9qS5stRmiMbXRkVvYetRKN1YuM7O5VkYgZ4xj+lMA+b8f60NZX0UYyu8L6/So2meNiJoyh9Bz3rzp0ZJnqU60ZIk529f84qQSA+vX+oqJHVlyhyMf0NS+X/ABD/ADyKxZtow3/Lxn9fQ0fe7Hr/AIUAgccZ/wDrGnZA/wA/SpFYniPyhfmA9PzqxGccZ4z/AIVWSQAjp/nNSLKnbj/IrKSZm0T4DDGOP/10gIBGAMD/AOtTS2eh/wA81H5nJ64x1/KosybE2d3uf/10DOR6f/qpodehbH+TQJQSdpyB3/KizEPyc+//AOulwNxwOR+vSq5m8yXYnGOp/E1ZGOMdPX8qNYgzNINrq8bDhJuD+Oa61IUXkKOv9RXM6omfszAYbzOP1rp4ciGPPPA/pXsYaTcVc4qiV7i4+TPt/SncZ/H+tJzt/D+lL1PPr/WuozEA+UfT+goJ2nJOAD1/OlH3fw/pWVr96ba0ZUxvc8frQBn3RbUr9Y1Hy9G9hxWxK0VpbmR+I0GOB9ao6LDHBbiWSVPMcZ6/StKcW1xC0UjoUPUbvrQTYp2moWd/dBTCA/8ACTznkVdu547eAvKflxjHrwar2VjZWkheFlLHod2cdKmvreG7iEcr4HUYOOxoKM+xTT7q4MiR7JFblT65NWr68tlP2eVC/ALADoOKdY2NtZMWhbcx6tnJ602802C5cyM5VmABIPbFMB1pp1pCRLEgORlfbrU013Akwhd8Fj+HUVJGiQxiNCcKMDn61nT6Qst6JWmbZuyRn6UgLkVrb2waSNQhYZJz7VU1q6SKzITDvIdqgc+vNS6ravd2YihfaRz168Vyoimhu5PNckRcAe9ApPQvabEZ51iHAi+8PfiuoVQIgPb+lZmiWvlwmZ/vyHLfpVjVdQTT7FpXOGxgD35oFHYxPE91593Fp6MACct+ZrWsjb2tpHF5igAfmeKxNAsRqLy392pO9sKc+/8A9etpdMtcD5WHHr9KAZKbu2C/NcJ/kU86hap/y2XrQtjbBMeWCPf8alNrAR/qUx/u+9BSK41S3/h3H6D6VXfVLdeNkmf932NaC28I5ESDHov0pksUQ5KLn6fWgTM86xGjf6uQf8A+tJ/bcYwAshJ7bD7Vd2r/AHe9ATHO3PFMhMqvrSLGXaJgMdSOnFUtAje+vptSlHBbCZqDxFemeRNPt1+Zjlq6LT7VbSzihXsBSZoix1/z9KjncJC7k8BSf0NSfyrI1y62xrbofmfk/TmgGZLlpZGPIa4fI+lbsMa28KKowqjGTWdpkAeQyN0ThPpUerXzfaYrOI8OfmI/lTM2UdUtxeXh+yR7SRhpKfaaE8Kh4ZG3Hruqe+1JLZRbW0QeVRzj8ai0rXZprn7NdJhicA4ximIo3ds1vdf6Um7PbtV6zdtJvIgspa2lGcelaetQK9kspAOO5/CsqTbJorhsExONrfnUmi0OtyCPY/8A16ZPhoWBHUdKxLfXMWkapbySSDjOOKmi1CZoy9wqx59fwpWG5WI7IqdMu4+yZGPwrMkA3WeOvAqSK6SGO8DMvzk7RnrUmnWk1xLHcSjCouFBpk3ub6ijnHJ/zikH8sf0oHIzQId04/z3pCOetB5Ippz+FACmk7Un40poEBpB19aDSEcUAL06Up5NNpf8aQABmm9PwpaSgCGHd5k5fcF3YXNTD3pCRuAP8R6UvegBe1WI/wDViquMVaj/ANWPWkyoDqM80A0Z4qTUXuKTOfyo6fhSGgA6ZBo60hJzRmgA7Clz3po4H6UuelAGbH/ql/3R/SnZ/wA/jTYv9Un+6P6UuB1/z1qQHikz0/z2pMevSl7cf54oAU8j/PpQOp+v9aKB/n86AHf4/wBaBSD6Z5pc/wCfwpgLx1o6fWkJOD+NKetAgP8AX+tYzferY4rIkYZbjmrgYVug2l3BeM03IC+9N+91rQ5h+8Z9KcDmo8Z7UoJHpSAmTinColfIp49c8UDJkwOpqVGzVfINTxYpFokpOMUtFSWFLTc4peDntTAXvSikHWlB4HFMQZBpPxoJxSdutACsc8H1rHYLHPcJtUsemVBxzWsRll9jWHqcptdUlkVcrj5vzotfY0g7Fi3sozA0rqqxk88AZ+lV2dfJn226KiJxwM02LW7drMwThlI5XAqv5txduscERG4Yz6ik01uaGzpOrwLaCO4cRMAcZ71T1i5hkkfbKGXBxz1rPt9JlnlcSSbGTqKsTaP5CsXul4HAIpx0YmzY0uKG6to9y5OMfzq+unwLhtg6f0rn9A1J4kaNo92DgHpW0NTQoN0Z6eo9KV2W7GT4i+bbB0XPFV7C1HkFlkZSp5/Opddfz5I5IQQwOSDU2hY80pIAdx6fjVp6aiSTZHJb+Ym13LqeoI9qQWtvFCxVMcV0ht4SB+7H+QaztVSNEIC44/oKamLlRlNCrSQljlew6VpQW0zKuzbj3H1rLuJCkUDg42t/WtT7RMI08vgY5H50NXBDF0qeRyJWUDHBA9qL2DyruDL52/41Ixv3QtuIHXn6VRnk8u+Vrhy/rjnHNJbjZejtkkjSWQcHqfzo1Ew29khiKfeByfpVSXUVe38uHnpxjp1qEWc19LCpJK53HHTFJrW4X6BNfiRuWQD1xV2wtPtUm5jiP378Ul7pNs7mCAbZB3PI61nR3FyNqyZjK8Ajii7ehOxv3UReWPlI4Yzn3J4rN1VEnaaboWXag981EzXEpx5vQHr0p8kDGePzXzuHTsKrlaaC9ysYZFhY5yAAP0robBl+xwIHUkLyM+9ZELkWMsMvy5xzUcv2OG1V4rpvOUfdzSluPodKoyQP896UDA75/wDrCqOlXDT2SO5Bb1/OrYkHPP8AnAqSTn9esZZbrz0ClQORn3rJhjXcSMpjqBzWxrly0lyIY2wF+/8AnVA4EIC4zVpEshwpdsUo46UBQpJPWlPXiqIaDJ6U8NjrzTA2O1HWmArbT2pEUbuTTtvemsMZNAiQ4XpUchAGc4pwBZNzHAqHaZGD4+UdBSAlZgsWTyTxj3re0SyMFtvfh3GT+Rrnp0JKAN8wYYA7812FqM28e/IIXn8jUyKiT5wAP89qcDkf596Zg4Of89KUY6Z68fqaksM/Kfp/SuSvR5OvyDPDDPH1rrARt/D+lcvqZX+3yD6Y/WrgZVvhHqflH9PpS6PD5usTHsKOwx6f0qfRTjVZR6//AFqqWxhR1kdBFCsfQf55p5Ax/n2oHX/PqaTtnof/AK1ZHcNnfZC7egJ/U1yt1cTG1Xyc7peWYda6e7QvbSIOpBA/OuesLqKO2aGRR50eRgiqiZ1HZGO1vcF8uJSf94+tHlXJGQJAPrWs7ebJk8A9h9aQfKo/z61rY4udmSLa5JLEyYpCtzHjPm49RW0rggA/56UNtwMkY/8A10WDmZj+acZMsin3NSw3sqn5LokjsTWiRCy8RqfwqF7OGQ9Av0HvUuI1JjodVuYlzLHvU9157Vpw3drqIIIyR1VuCOayfsG2M+TK2cdCeKrsWt5Q6/JIh+fHG4ZqZI3hNplvVbBbPFzbfc7r+FQGcrH5i8j/APVWsWW8smAfh16e+K52Od4HeGSNmAJ4ArirUb6o9OhiOki7G/mIGHP+TTs9P8+lZn2loXzDGwXuCPrViPUUP342H4fSuSVGS2OtVYsu5PHX/OaTceo/zwKgN7ETkI//AHyfek+0SeXvEJKev4VPspdh+1iWQ7ZAz/nJqNrkKD3bt+Qqm17O7M0aEDOCKljR1jLmE528ktT9nbch1U9ieIvcMELHaOv61LPcpDGI1b5sf0FZ/nzsrJDH5Y7k/U1B9muCQWbcT/hT9mr6sV29jRN/5I2xRlmPU/nWhp8rzR5YHd3H4Cs2K3KoNxIOen4mtCylMcbgD5scfkKymo2shO9h4c3Osw24U7IvmP610/T6f/qrkrXUxaNJmMG7ZsZPcc1cOuXysN9pGV9QT7V6eHilBWOGpJX1Oh/h/Cj+L8f6isH/AISIgfPb9u3404+JEzxCevf6it7EcyNv+H8P6Vk6vo/9oXAfzGXtx9ag/wCEmiAwYGHHr7U8+IDjeLNyueu73oE5IoHwzNxi5fGBxn2FJ/wjFxkg3Tfn9avjxDuQYs5M4/ve1IfEDq3z2bjPv7mgV0Ux4dukPyXTf5xTZNA1Bz/x9t0/xq4deuXOEtT26j6UjazqGRi1Uj3B96BadytDoV9EflvWB+nv9aWTR9UPS7Yj6Y7VY/tu/wCM2gz7Z9RUkesXUnW0x+J9KB2Rni01hZCglOB3/E0r2+t/d8wnP/1q1W1S63cWYPP973NKL+9bGLMfg30oGY0aa6p6MMdz9KitoNQudT23UZCg5JA6nNbh1O8X71mT1zg/WgancZ4sH3ZGefegVkXLZZA3IwuP6CsTxTaXl48aQqWjXnHvzWg2p3KjH2GT14+gqF9bmydunyj6/jQUjMhvtUtbVYUtMKDjoakju9amG4Q4XH9Kvf23Opy1jIBnuPpUia/GVxJbTIcdCtITRVUa63K/Lz6j3qQLrwPEqfp7Va/t603fdmHP933NKNes+/mA4/uH2oKRSf8A4SDbgMuPoPSoXg16QfMwz9PrWn/b1jg5Zx6ZQ09dasSxxKf++TQBhm210AYPH0+lIbHW3G7zMH2OK6FNSsyoPm8e/wCFSC+tyM+cuMev1oFZGBpOhTxagLq6cMfr1rpuO3+elQfa7dTzMo/H3oS7t2GEmTPsfpQUOuZ1t7d5HOAATj14rnS7XTliP3sp4/2V71PrF35l2lvyUA3D3NSWsG0M3V37d15pkSYSXCwQ+XBy6Dkjt0rImt3igS8Y7mD5NabpGn7lSNzn5yfSkubm1it2tjiUkYwvJ70GZm7RBfpdypvjcc+1JGq3eqCaGPauetN03UGjeWJ4WlhHYjpzWwmrWMcKk/IOuCPpQMfq0mNNZSeTisGS7jWwMCZeSRgcD0Gah1XWBfXQVCTCvAGMUtoEV/Myo9M9qB3NO1urkW6rb2u0gdT+FU78v5XmXE5kc9FTgCh7s4Cs+5fY4qOVt6AdV9cdKARfsbRNQWFjDsWI5JI+8a6EYCjjgDpUFhGkdrGF7ip+1SMMcUY5pT3/AM+tHemAg6UE5GKPSk6mgBKM0opOv+fpQAHkUnH40v8ASkwM0CAnijmijHH4UgFNMcEp8pwelKelMCfMGJOfTPFAC45DE80p5/KilNACA4NWk+4KqlsEc9TirMf3B9KTLgONFJ60uak0A0ho60gPH4UAGelFJ2/Cl70AGaVSDj603vn3zSjjFAGbEf3SfQU4dqbF/q1/3RThx0qQF7f59KU9z1pvT/PtS9SRQA72/wA9aBSZ9/8AOaUdhTAKXPH+fSk/z+lKTQAd/wAf8KXOaOrep/8Ar0g4oAAfWsiTAZvrWv0xWPKCHbvzVwOet0GZ60AZNKQe1PUcelWc1hMYp4QdzSqBjmlIAoGNwM4xTwOwoGKcODQMVV57Gp1HFQqTuqZRxzSKQ7PNGcUlFIsXOe1KOtJj86dzQAUCige1AhM0h9KCeSaTGeaYhw4dQT3rG1WaOHUJUkXiVcfrWsUBdD71n+INNe7kWSM4dex79aadmaw1Rl3elD7J9ojJK1LpWpHT4h9pjYgjhsdq1IV3aMq8DAII9xms21tlvMxv2XpWnNzL3jS3YnfWrCW43pGwPc460QGPVb0u5GP4VJ61H/wj3lBm7dsVlzJcWpVYG5bkY6ihxi/hJ16m0bWJtwmt3EmflKDgipG0+O3i3tJyRwmfasKK41JcAzOq+pJq0J2h2NOxk9zUunJDui2dMeVZN0u0gcnrj2qrbLPDcZMhhdehxnNaSXavbGMbZIz/ABIct171UnuY/J2STMxHCrUpWC5pwatLHGFni3f7W7rxUOoXBvUBx5aqOvr0rOuporaCBSq7364Oa1LG9tyhgkxtYZGPTilZp3Hcqz2sktuCWUoB2HPWq1rcXUZVSevQGtN4rFGLKx2+n41naldgSwtbpjyxj86rUnYvztfPAsnIB4IHpiooooDMQqyu56k+uaamuXMabHtC3GOtMXUr6eUeRbrAD3x70KLYyozNps7b0J3jDADgVdsb8FWjglKR47nkUjW8iWxMp3yORktzTJLWzVyu7Yx67afJcVzZikigGVbzZn/iJ96oTBJQtuCCx+ZiOg60qWgFpvjkYr7n3qgGkW9Kx4A255+lOMOorliOZWmcFsAHBpmrXfkywupDhOoX61b0W0intpXmUHe2RkfSrU2iW8uQPkJyOB71nOp7xqkrHPy3015CESPavc1DLsRkW3fcejZFbf8AYMkePKuDtx3HtVaTQrpJCyMDnnBP0o50ybDLAGS6EdvIwUD58GtzT5D5bKeSvFYumSPpk8hmhBJPLA1v2jQyQG4iBww549qpszscvO7Nqt0pJyXzT9vILHGKdqqiPUkm6CTOfzqKQnbVIkedpJNIyYPHNMwQowaepbvTECrkHI/GnKvzD60NIqL8x60guISfv0xEuBjmo8ZDHrgZwKikuoug5qIXskr+VbpgHgsaVyhIX+0SN5zbFTqtPedypMMZ2AcE09Yoo5DGR5srfex9avDTLmaNVY7IuPlFTcLEWhWjXUn2i4ydp4HbrXUqvAxwMf41DbQJDGERcBf8RU44GP8APekNDv8AP8qUenP4fU00kn8v8KUHn8f60DDB2g57f0rmdciMerwz9A3HT3rpOeOM8f0rG8SRH7Mk2OUb/CnEzqK6Kx4UcZz/AIU/SG2a3tP8SGo7chkU8EEf0qG6kNrcx3SchODirlsc9JqMtTse/I/L6mm9v8+lc1/bdyzB1GU3bgfbPSrg1liG24OVGPrjmsTvubeMH8f61y2u232O6W8jX5G4fHuK1jqxLriMnd0/OpQxvEKS25CEdSPY1S0FJcysYHmwyW4ltn3uDkqetPiu4ZBtf5Gx0P40ah4fkhkaawYg9Sv5f41mPcNE22+tmVh3ArRSOWVK2xr7EZjtYH6fhQ8YOADx/wDrrMjksn5S5aM+hNT/AGZDgpqB59D7mq5jL2bLaxYXA4OKYY239cjP9ar/AGW5Q/Jd7gRxz7Uoh1IEkSBuf60XDkaLSBlXHb0qnqqMpSRVyu7DfSp7cXK8z5P/AOqpZD52VYcHjGPcUAULO7Nt8ud0R5B9KvreWRO48seSfyrOfTcN+5cKPQ0q6ey9JFz9KlpFqTL5ubMt9zj3/Gnh9OKqdo/ziqcdhdHgbCM9xUn9mspBlK89cfhUuKNFNli4vrBF2xKWI/ujPrVP+0YUkCGIhD6in/2XEZCY3ZQeuPxq1BpdsoMjuzqOpc+wqeVFc7KGoxRxL58JLbvvDH1qGHbPGAYyox1zV7WLyE2phtk3LuwWA4HJqhcSG3s4whJB7/hXHWWuh10dVqH2iWMnKB1B47d6X7arKMoRx/Sowv2kBjIQxOOOe9TmKWKJdrhhj09q52l1O+LaVhIZvOkCoxJz/WtADyYd7nHH9Kitoth3uADu7fWpJirW25gWA6flWEtZWQ5SditeNFdSqLcFpw2SR6c1ILe5ySfPyR2/CptNtHubw3ITy1GF+vNb6I2emAB/hXqUY2ieXU1Zy4t7rOP3o+v4037FfFhncRnuPpXXCNieeD+velMZPX/PSt7mXKzjm0/UWJ8rj6ilS11VGKsePX8a65rdjnnH+TQICT/n1FFxcjOLYXsZyzEf8BpofUGfg5Ge612rWwbBKqRjpilFuobAVevYe9Fw5GcWG1IciM/l9Klju9YR8i2Zh/u59a7IRAJ0B4/oKPLGTkY//WaLlchy66lqoI/0E/8AfH0p7atqY4+wnp/dPpXRvGTj/PpTQhx0/H8DQOxgjUtSPJsefcH1pyapfpjNkCPx9K3Qm08/l+NKEbHXn2+lAGP/AGpcDn7AO4xk+9MGqag7YisBn6+4rdKEnv8A5JphjbPAz/kUXAw/7T1Xac2J6dj2xSSaxfgjdYMCD6+9bYRsH6f0p2wlz8o6/wBaB6nPjWL/AGhmt8D/AHfpSNrEzRndbr+K10Ai3AZVfpj6VHLYo5I2L+WfWkGpgnVGYg/Z4+v933pv22aRv+PeID6Y9K2/7NiZuV5z2pf7Li28Eg47UBqYjXLMCr2cZ/D60xSzvhLONQT61sS6TGCXeWQAd8/Wq0sFjDgSXWwn3HtQIot5ysFa0hOe/mVDOxUHMC/hJVprWwJB+3k/iPSpEi00A7pI2J7lvrQK5Qjv41T57XJ/3jSXN8stsVt7YpKR13e1a0cdgTtjaP8AP6UT2UA/5ZdR1FAc7Oasyqyg3MjCTpknpVm/S5tl862ujKjn+HNXZ9GEg/d5AzyMVFDA2n30St/qHIHPPNAXuV7OLzlDz3JVieVB5rVhFtaRSSW8RkkA++3brTre1ig1d4ioKOARkdMir2pRqumzrEoBPp9aCrGHo7yrZXV0g+dyBg/UVYtLKO6uJI7mJSVqXTIgvh1TjDM3J9eauafAVvLpjkkHH6UhtDU0WwTcBbpz/wDXqtNodqcnZitnad3IqKYHYc+n+FMh7GNb6Parliu4gZ4+lVNSkC6OygY/ekCtVyyQSFDjA7/jWLq5xpUC45eRiTTYos6DSGLWMJPPH+FXu3rVLSwq2UQHQAfyFXsVCLA+nvSe/wDntQe3+e9GcjNMBKTBz7UrcUHrzQAUnSlzRQAneg4PvRSY54oAB+tJk0tB+tIBMcUgNLwaTb6dKBBSUevalAoATHQ46GrS/dH0qqenvVoH5QKllwFNHQ0Gk75pGgdDSeoHYUv1pOhPY8UALSdKKKAA0Z+YdqQ/doxkj6UAZ0f+rT6D+VOHbt/+qmIf3aDttH8qf/n9KkBaUdT/AJ702lB5/wAfrQIXPT/Pel4AH0pPx/zzR29KYCk9fX/61KT1pvfH+e1OoAUf5/OgHNIBSjp6+/4UAIRxn2/pWbKp8xj15NaZ6VSk++3fk/zqomNXYgGAORS+9K2OlNUY96swsL6cUoXPWjOBx6UpJPU0wA8GlAY9KaBuNTLgCkAo4pwb1ptKOaRQ+lpgpw4oGLuwaUNk+lJ1oA9KBjvy/OkOe1GDijkdaYhpY85HFLu9qOtIR6UCI5wzR5jJDdax57q4luET7zR/Mc1qXlyLSEPt3cgAetU4Jvs94bi5i2LKuB04oNYCaXeRPbzxSMFI6A020MVvqSfvVO8diKjKaVPNI8khjI5AB6/pUV1AtyFksI2/dn755zS12NbnVylQhzj5jx+dcpqkTpPCei85/OrCXt0Igrbiw45zVK8kuZMNKuFUjg9TThdMHY27XTxLbIzAcr1x7VU1SzWKJdqg4Jz+lWbTWraO2RGb7oxx16VBqeoQzwyFWJzyM4q7yuGhmNanzmELsMnopq1a6SAfMl+971a0dFe5BYZA9vetqcqLdsAA44H506k7aCSTOK1CMyXsaJzjP8qRLSTcfKkK1dgj36h5jHjn+VSrhbzGMANyR9a2U/dJ5U2VYorlm2NI30pbuNo0jj2kFjXURWUGA7AZ65/E1l6z5UhhEX7yROy/QVmqyXQbgiPBhk2uo/wqbz40OI13MT2+tA0y5uZRLM4VDztzyOla1tbRW+NiAHjnv1NY1Kl9i46Gatpc3oUt8kfH8qvxaXbRDOws2OS3PpVrG4cjsP5Gl6Z/z6VipMDIVWguJLQ/clPyn3zWZIj291iTBZhhfyrev7ZrhdyHEqnKn3zWPCBeavCzcsowwP0rRSdhWNvT4PIskQjBxz+lWgMMMep/maAwAJzj/IpAQDnjr2x6mshigcDgdP6UHhu3+cUgOQMY4H9KcTz2/wA4oQGVrBjhtyNnzSHHGPU0/Tbq2aNbeMkOBnB4zxVe4vof7RYsnmCMdPfNQWcwu9WL+X5XljgDvxW62IE8RwxrGMn96xyg/GspdwiRHbLY5q9eN51/OzncY2woPaqjLhs4ycdatGbFyc7cc1Iq00ZbA71YSMjvx/8AXqiSCVPl+bpVRDFvwkeWzV+XlcHpUSDy1OxQDzigZTZJJJSoG0VYgtnYkFtgHQetFm6uu1j+871oRxhFLdSAetIZFFb/AGK6jlj5Zzgg810kYzEM+nI/CsnTYIrgmZmyQ2NuOnNbA+4APT+hqQHY5/Pt9KXGMc4/yaTpn/PpS55Hpn/GgAz1+nX8BS9/x/rSD7uc9v6Uvfr3/rQMTPyj6f0qrqMP2izlTHUH+Yq1ngf57GhlGemf8igTVzkNNnJiaLoVJ/rVxgJAUPOevp2purac9pP9rtlyv8SAVFbXUMi4HDHqDWiaZxzg07lQvLp7lQpkgY521ds7jTZAAxZWPUEe1SCISKcjPP8AWq8lhG4+4M+o+lNxRSqu1mbMf2f/AJYuhGeOenNOkuljX5pVH0Psa58WATO2R1Ht9aabGKRctIx46/nS5A9qjoluGf5g4I+v0qCaCOf7yhvfv3rFEDwgiG4ce2Kcslxkbrpse46UcrBVE+pbl0a1f7q4b0FN/wCEfVyAJHQHjr71RMkglO26JHrj6U/7Zd/89+O350crH7SPcpzW01tcmKWZ1A6HPFWIzMuNmoDr0yahu7q8nK7trbfaq4abdkxr+VJxaK5o9zRMt2MYvI2+rUhvLpT8zRsc+tVkmKr/AKlSfpTHklY8Qpz7Ue8F4Fk3VySW/d/g1PjvrlzgKgPuwrOLTbuIVI+lDx3EnAiA+lLUr3O5sm8v1TmVE+hB9aqPeXu3CzbmJ6bapJb3KkZTP41Mi3YPylU+pqrMhyiupoLb6jJGpMoXJ5AFB027JBNw2PTJxUH2i8j4Evfnij7ZfAffz6cU+W5CqJGrILlbRoUt0OeOF68mseeO+kiEJtyFHcD2qY3OpMBhs8+gp0YuhIrySZHpj2rGVG71N4Yiy0KcUYkkSKN3WQnBB+tSkXKSGFW3BepP0qSzi/0sOv3i39anQErcyDrkfyrN0YnZGtKwxNQdY9ghBcNwR65rYtrW6uIFDIsasMs2e2K51pljmjkU/KrAkfjW3f600sKQ2rKgZOXJ9sYqVRincbqyaNxJ7W12wh1Xnpn3NWkZWUbGB47H2FcNLHcqrExJKexz71DZXVzG+2GZo5B94ZxW1uxjc9C53Y/z3pvQD6f4Vy9v4kntsC7j3jOA3rzXSQTCeCOQfxrnH4CkMmPU/X/Gg4z/AJ9qiluI4VZ5WCgHufrWTJq8ty5Fig2Dq5/CgLm30P8An3ox8w/z3rl7rWLnTruMTSLIHxkAVrW2ptNfJEE/duu7IH0oHc0e2Pb+lO6H/PrSfw/59KO/4/1oAQdPwH9KAPb/ADzQPu/h/QUD0/z1NACgk/X/APVSDp+H9KB09P8AIpP04/xoAf8AxHj/ADmkGB/n6UZ5oHTP+elACcZ6/wCeaBweB3/wpOh/z70dx/n0oAO34Ujsqn5u/TP40vb8P8aaVUuCeSD/AFoAcOv+fag49O1AP+fyoPXP+e9AGdrrFbFmzjDc1l6nJEkMJEPmZQZP4CtPXwP7MlJ+v6isfVHP2CFgNyhR7dhTREjM8y2BybaTP6U1nj/hhbHuKqvOf4VyadDIc/OetMzNH7JD5EU8crBiwBX8q6xIQ0K9+P8AGuTijZwgU5QuBXZRDbGiHsO31qTSMbkPlDGMYz6fX/69Zeuxg20Tjgo3+FbEh29P89KytZLfZFX/AGhTC1hxCtqlv6lBn8qtXoKwSk/dxj+X+NR28YbUN5GdqL/KotcvY4rNxvG4kDH5Ui2RwgJokAHGW/qau2HEt0T0LVSZl/si1wf4h/Wrdgxk+0/9dP8ACkMslwW68/8A6qjkAZDj0pvlspyec/8A1qGzsOP88GqMmZ97H5dhMc/5zWJrgxpdpt9Sf5Vu6txp8vvj+dZd+YktLMzDKYOaGEUaujEtpsLde1aPP61ydtfGwkQQS77dj09M11MLh0Vx0IzSGP60najtx1oHT8f8aADjFB5NGKKAEpeuaTtRn+dAAfWkHQ9qCaTPFACk8Un1paQ9aQCUE9vXijt70GgQd6bS0negA7Va6dsdqq9TirXepZcRR0/GkpKM8UjQU9KCeaT/ABoNAB/iaAeTSHr+FGaAF7H2o69+9IOTj6UA8jPrQBnR/wCrTj+Efyp+OvFRp/q1P+yP5Cn561Ihf1//AF0vQ03v+P8AWl9P5fnQAo9f89KDzSD9P/rUvYj+lMB1L9eP/wBdJ3/H+tIOx78fzoAcDxmjPOKaOnX0pSeKAA9Dx0qnJkTMMcZP86tt+tVJD+8bnvVRMqmxH/FQAB7/AI0uQOvH1ppPpVnOKT6UfjTcnpS7qBEgYDGacCKiAzTqYyQH0pwFRKOKk+tIpDx0paQcmlFIYUopOlLQMcTSGkpaYBijNNxR+tAiO7gWaAhzx2PpWDdSzO8UBdX2nHWtTWXdbT5CQMjpWWkKq8ciwsMHljVIuIt3Z+Su/wAsbvTPFMttUEDSbFJRhgoB92tXVihSIqPfNV9KtY5XncICQRTesbmttSpBqc4kCwxBkznleamklm1RlBURheM+tacsEdvFuK447VgxTXFvcs1su5U5596Vrq6F6kxtRHucp5kacEoKjLRy+aVgYgD5R+NStqiiQkQMjH7y4JBqWDVYZGKGMQFzjpnvSvJaj0ILPU1gzsYKwPQnFWpteDwhH8sH1B9qa8elFyWznjkCozFpaRM+CzLzjPtQ6kXuNRZWilaRZ3iXJQZzTo7gvKPLDM7GtKxW0uF35EanjaMfrWnBb2kTAwIoI4yDz1pe2tog5dTOtbS+umAuJSIxxtzWtDaxwKPLUdO/PapVznuP8mjcMHPXH9BWLdyh4+8cDB6U9eWB9/6mm8enf+opryJGA0jKo46/U0hD+MdO39KSR1jBLkAD/wCtWdNqqBSsIy3r+FUpLsElp28z2zinYDTa5klcLbJnJ+8Rx1rKs8pcXBTb5/GD+FPg1dyyLFENoOPvCoraYPqUhZMNgZGfahqw0WDdXq53KrD2FSRX+CPMjkGTxge9WsKVP4/0p4QHAYAjPce5qChY5k8tDuABHfjtRPcIsEsiODsB6c+lQTNCsYMmFAH9KzhbvcF47fKxP1J/CmhMZZTomZZWXMjZzmrOkyRyajOyAn5Rg9ulNGhQMqoZG4qeO0FkmRN5S9Cc9eK3U00ZcutzP12A2119pj6E4YepzVQfMFcjGR0qS7na8vjGJC8Sng+pzT5E2hRnGa0RDFhixkk0+QkLxQgI6HtUUlxHG2GZfpn3qiRg3YyaZNcLbjGcOegpWnTHy8kjgVUkiSRXedwZP4cdqQyzawuZTMwwTyAKtm5SKPB5YjG3v0qnbid1SMttTuTUkksUSN5aGSQDls9KQF7RGYX0vBUEZx+Nb+flGfTv9DWZokOLcTN/rH5J9uK01zxx2/xpAOzknr/nFGTuH1/xppxzn/PSnfxdO/8AWgBATj8P6U7v68/1poPy/h/SlJyfx7fUUDD0x+n0NLjn0+v4Udx/n1pG/wA/pQAYBPIyO+fqawtT0NZ2822OyT24HSt4feHXr/Wkx8vpx/SgTV9zkWGoaf8A62IyLnrj3oTWYwcSKU9c/SutKhu3fv8AWq8+n20y4khT8vY1XMZeyRzVzqEDwkRSjJPrVWGYBT84H1rpX0Kywfkzk/4U1NAsg3zKevr7mq5yHh0zDVkJL7xgf/WqKTdcNtRgO3FdKNEswrDYwH19hWfqWhm2QSWe8gHle557Uc4LDpGcLNYgdxBP1p/lqR97v/Wm/wCiMCJ2mjYdmI9KX7PYPyl2w56ZpqZnOjcaY8DPbH9KTCk/U0n2SFsbbwge5pTp0OSReAn1yPaq5zL2PmBhz2FKIeT/AJ9KjFm68Jdrj/ep4sJGX/j7GTzwfpRzD9j5jxEOxqSOMDv2/wAKYNFlK5+1j8//AK9Rf2VL3uRjHXNHOhqgyYkBmG/OD/jTokExxyDVefSlhRi11ubsBVeytrqZHlRyAvXJpc6LWHbNj7CDkHqPT601oY1TkYx6/Sn6bpt5cxiZptq5PfrzWfqEZivTCJ8lRkgnjpU85f1WxbMsSjlwP/11WF9Gk2EHmEdfyqG3YTSESLH16np1p09xZWsL+QMytwcc460nO5ccOok1l5rM8hGMngfjVizGbaRCck5z+RqK0uUNsNrDcOee/SplZShl3KjYyRn61B1Io+SkchjeJnw2RVuO1aYBWjVEI4GOelSRXcL7pHYcHn8xVOfWlXiJSO2cUAXLCXyzLE5BCHqfrWRcSI91KyAc4waXzNyud5Yv1A471FFGS4RRvY+lBnJ3JrwvMVBYiNGAHpXY6XcQxWkaNcR7gvTd7VzmkWHn3rxXhwkR6VZv5LOVmgskUsq5LDtx/wDWpDjoamvWr3EZMOS3t361iQS3ttbMsduQR1JrW0bVYhaLFcP+8RtpzV5r6B0KqjNkdh7UXG431ObtbNb3zXmJecjI9utbHhgbbdlf76nqfTIrHkMtrqJ8pSOo596u6HJJBdSiYgZOOvrTJjozqO3p/wDqozz+P9abxt7H/JpQe/8AntUmoDp7/wD1qXqen+c00Hj/AA+lOHH+fegBAefQ/wD1hR2P+fWjt/n0FKf8/rQAfxfj/hTegznt/SnDr+X9KaT8vvj+hpDFHX15/rRx/n8KMck+/wDWkyOOe1MQ7/D/ABpO/wBT/Wg9/wDPrQCOP8+lACds/wCelKc9O+e/403+H8P6U7v+P9aBlPVYxLYSjtj/AArmJoTNYo7MdnIwenFdXeH/AEST/d/wrlILq1FqsdwzDaTwKaM5ozjsj4AwfWldgSMRqw+uKsXbW8vERVRnqetR29taB/NuLjIHRQaZnsadhHiCE7duZBnv2NdWD/n8a5OO7SQpDaxsyg5GBx3rqYSfKQtw2Bn9Kk2jsDpkDpge1Y+rkNJBCDjJJP4VqzzxwQs7nAA/PisGUtcSec2dz52L6etAMsWM8kzOIhy2Bn6YrNktY7q+khu3KlR8hPQ8Uula3b2UkkUwO3PD4rYmWw1OHdvXpwwOD3oAx52vbS1Fu0ZkWNgUZRn1q3ourQJHJ9pPluz7sH8KYbC8gkxaXCsuej/NUTQX4PzwQPnnJjFKwXN3+0LORf8AXx9OPmpsl3ar0uI8exHrWAbSfJ32o/4Cv1pwspd3Ftk57jimJlq/v7SaAxks+fQcdqrkxm1CzHzCRtjQc4pf7MnmjAZVjH+zWhBaW1mAzlQf7z/jTYkZFzpS2sUDgfPnkds5rUsb8OfIkG2QcKPWop7qK6u44kcFEO7J7nNP1e2BjF1HxLHySO/FIZpg9aXvVayn8+3STHJHP1qwTQIX0pM0hPSg96ACjtQOtJ6UDDrmlApKMmkIXPNIaSj2oADSGlPNJnigApKKKAFX71We9VlPzD61OTipZcQz/Kl9aQ/0ozzSLF5pB90Ud6T1oAX0+lHcfhSH7poNAB3zQDzSen40o+8M8igDOj/1a/7o/kKd/n9abGf3adjgf0p3f/PrUiFB/wA/jSjp/n0poNLk/h/9agB3+f0o9RikI4PFHf1//XTAcMDGP880DP0oHQd+n86T/wCtQADp7f8A1qX/ADxScYxS0AB549f8apyECRvrVzvjPf8ArWfNnzWOe9VEyqbCOwwKYSR9aDQea0OYOvalXnFAGaeoxQAo6CnUgAp2R680DAdKegpu7FSDpSGhQcUuaQUZpFC4pRRmlzQMXFJRnml7UAJmgUmaKYipqsfmWTY4I56VlWVy92htmYJ8pwT61rajJstHGMk8CsSO0+zlTIwZmHAB6VXQuG4XbX8MLRzKCF4U8c1f8OSSiZhKMCTnFJBp9xe5Wa4Yov5UC5isL1UAI8sYqb6WNeppatny1C81Q0+0M1xMOnA4xVua5Se18xmGQMgd+lQ6bJ/prnBK7eeKcZe6DWpP9hRfvrj3xVC/sIixkjwsi8gge9bbyxupCnOeP1rNuVEfmAcgDr+NOLbB6GeGe3VTcICrAYYDNSLDDKBswQe+far90FayjBwRgcVVbTSkHnQSYYDJU9KwnTe6NIyIZLKND8o5+tR+W6n5WYc+p9ael02R567QTgHsauAxNycE5/rWLujRWZVSS4VRslx9alQ3XXzh07j2pzxp/Dx7fhQI8KOeef5ClzMLIkTVJY0aFv8AWg8N+NVzdoRul3zMD0B4pZoDJhwcsvT86z8mRjsOHU8jFbRaZk1YlmvGZHzCQuOAPpSpd2kkcfmRSk46dutEtyxiEawMWPG78KYshgzHsG4HjjOK1iiZMlZ4GAjtrZlVurEdKSOQR3m7y2JUYAA9u9Ptre4mG7DFc8heKjheWLfB5fmOeh6kcVU+W2hKuaUd428PImxG4zjirEt6C4S3/eOe/brVW00y4mQLdS7l/ug59K1Le2ihUCMAAf8A1653Y0RTSxMgElw2XxnGfar6KEIVQAOnBx3FQT3sMIxnc+OAD7VVWO+v5B537mEHtyTyOtAya61KKBikP7yXP3R9ay28+5897oMTGBtUcdquaZaKuoT4X7pxz9aqSyyRX80iBSoHIJ9quMSWyrBc2ojAVtpH3qU3CygbVJVec1Vmk3TvP9nXEjcAHgVat1dsqzL6YFboyY8M235OfrVC5iHmklCxB7VorgOVz0omDo25EGW65+tMkzxG7xgxps927Ux4ljniEbbpf4jVwo7r85464WoRbSRuLkDofu/5+tICx5DyE+Y5x6U9YRDZuo9M/pUsbI6goM561JKg+zSY/uGmBrabxZRbfTn9Ktr2/D+tZuiybrJB3Bx/KtJTkDp2/rUgHQYz2/oKd/H+P9aaTxx/ngUv8X4/1oABwv4f0pc8j6/1FID8v4f0pFzk8fifqKBju49f/wBdI2fTHH9BTj16d/8AGm9B+H9BQAoBDdyc/wBaT+ED2/pTgfm645/rTM8fh/SgB44Of89RSnp2/wA5pM9Pr/UUp7f59aBiMQP8fypR97n8vxNIRn/PsKBgP+P9TSELn5Tkdv6Usg4JweD/AFqKSaGBCZXVePX2qpLrNsrEKsjDPUD3oKOdeOHULqX7RIIQjeh54pbywtbeSN7OVZCeNpGc0PKRK6ojbJGzlhjFPuYfsjQuW3EHfgdQOKpES2IHtrng+QuOvSo2ikXg2+D9K0Evo5V37mXHr261MhV+VYfifpVGDMhomQ/Pbtj2FHl8A+VIox6VsuxI9/8A9dVgjtzz/kUyeYogM5O0TAd/l96cIlVgH8wkjOCMdq0xmK0kDttbPHPvWegnnjjk3NuYY4qGbQVx08bwPHJDEACeMtyeaYDqSHYEURk7ioI54qO7t7mN8CZ3KtQv2jOS827/AHaBttG1BrNxboI3tOnTB96yNSxc3ZuI4WV26gnPag+c2d8kn1205QSBmSQe+z60WFzSIYrDLb5Ukx/smrtpDZRGQvbSHcuBu+hpisy9J2/FacJXHIkz7lfrSsHPIp/u0JU278HIKj3o/csuGSbnsRVr7RKzAIVPr8tL3JeVQcf3TTsVzsqyLFsKQ2zj/aIqKd1+zqLeFht++SK0BI4yBOmM45B9RUUsUzwFVuYhu7Z+tAczM1XWUgZ2Jnkjk1pWjvDGyWcCoWHMjH2PrVKK1e3kABjYk8tmry2yOuZ7g7R/CvPrSJ1I0iVJWe4umZ3OWCZ559qtxBo4y9tblQF+8T14qzbpFHxaW7Pz/GPpTntdRmiZRGqIR2PsaYtWVdEkiF1JNdbAGY5+XpzXQR3tgEG141GMcD2rEtoLy2Gz7Irc9c+9XC94YQq2aDj09qlmsWZ2uX8K3u6JgwLZyPrVeK8eacsFVQ2CSe1Xbq0uZ8lrIAg9h71CltIsZVrOTpnj6UxPc6W2vLY26KbiMtjn5vrUv2u3HHnR5/3vpXKC2KsH+xzYHoPrVgXFhbkNLZyA/wC0BjtSLTOiN5bAH96vT+hpPt9sD/rV/wAkVix32kTD/UBTnv8AjVgPpeQ4gJ+gz6UDuXjqdqFyZO3ofSnw6jazPsSYZ9wR3qn9stljxHA2CP7nsapv9iaQyGKRST2B9aQ7nRBgRncPrn6UmRjjr/8ArrnFkgXpPIo9Cp9BRI1qxz502T3yR60WC50fBYfXr+IpMZU/T+lc6jWn8dzOPfefamlrZx+4v5gR6ufQ0AdIQSSO2f60DoD+P8q5l96nAvJ256q1LG8hAzcXJ9vwpgdJuAH3h+f1p/t1/wD11zEyyAhka5GDkkj61LHfSFQPPlU+m0e1ILnQYyp47d/pVf7DbZ5hQjPcfWsb7bJtwbqUDH9wU83UQzuvZSPTZQBpy2Fo0ZBt4+x4H0rKubO1htyyWiyMOwHtVR7xecXUgH+6T6UxnjMZC3Llj/smmS0bejSwPGRHbeQwPOcetWbq/htIWkcg4HQHk9K5dtmBteUt32nFUryCV4gYUnYj1bIpDT0OkEovi01ydluoyATj1rLn1H7TqDtbKz7AQnpWXZx3F632eadowONrE1uRwjT4cQqC7DA9T0oFcrWejpe2Q3Sqr9cA85pG0W5hUjyzx/ED9aqr58DfP5kbn+7wKvprF3bgLlZF9W60Bcpr/adryjNgH0qeLW71cLIhPHcYq0viAMMNHz6gfSnHULOTG+M8D+79aZJGuvSBstBnn1p39vydosH359KX7XpoPCNjPpTo7nTgM7ecdxQFzPk1vUJX2RxjHsKlWyu7tl8zeAepPSrjaigJ8mBT6HpUbXN/MhKfu8+goBEC22J9qEEp6DvW1enbpzl+uzn9ao6XZNbK1xcSctzz2qvrd89wqwW6ny2bBb1pFGho4ItBx3yPpV/0qGzj8u2jT/ZH8hU/b9aAEP8An9aDS0hoATnFA60GigAxRS/403PtSAKDwTQSelJQIO9NNL3ooAKKKOhoAUHpU56VWUc1YPepZogPH50UdQKTPSgoX/CgUh4oNIBR0opKQH+tAB1ApfQ0nc0dh+FAGfF9xPoKeD7+lMi+4vpgU4dBUiF6D/PpRnr/AJ7Uf5/Sj1oAd3o7/wCI96Qjp/h70o60AHpS/wCf0pB0/pS9v60wD14pf5f/AF6SlpAAPT/PeqE/+sPpV4DkY46VRn++3p/9ariZVdiPAxigryaQ03JJrQ5yQcU7PSo0AB5p4OBQIeDwDR1pgY/hTgfwpDJB7808GoM808GgZJmlHvUZalVwQCO9A7ktLSZwKQOKB3H96aTUZmU96jaceuRTsS5InBFRySbKh8/imvJv707E8wXZM9swxz1rDup5ZAk0UeNp5yetbDFgp44xWa0K/YSwOMmqWhpTdx9nq7xk7dy55KtzzVtgmoDzXAUjgEDBNMs7KC4sw4X5umaz8NbSH5ztU8CjlUlpubXa3LzWjwFVfq54FRxXb2GoMuC6t8pol1XzEBl+Yr0wMH86Yl39odYliEaufvN1qOVlXL7agrMWBZQPb3qKS8E8MjqGckelTRx27xssQJdSOGOc1I0eUAijaMEYYdqFKwnqVV1APborqRgfWpFmEnAbC4xzxUN4sCERxSfMPvYq5bafDJ/rJ/m/uU+YCjBmeJ0kTcqOcYFSP5b26mLIPrmtmJLW3QxxbBuPQHJ61iqPlKDI2np+dc9RdTWDGxi4C/wtj/CpoXm3sssZAHSp40IHHp/SpyhyTzn8fasDUrxTpubLFdp5z9aZNbhlFzC21l556GrXkocjYOTyMe9KIFZFDDgdh+NXF2JlqZw1EOrwypskI4wOBVM3LudsKZOeSBnNaN/p6urujYKjIOfYVT0q1cQq8chVyeTn3rfnVjHldy7psV28O0DyYiecnrWjb2qWy9ix6k/SqaQXbAH7Q2frQYbsKc3DHj+lZtlpGhc3cNuMu/PYD6iqJurm7+VB5cZP4nr3psVmRKZJS0j57/UVfij6ccH2+tICvaWaJhyMnHVue1aOMYHbP9RUaDCfh0P0p5IU5/z1FNCMNbySC7uBGPmLEZPSqSqscheRt8j/AMLHg8VOIYr2adXYrh+oOKhl0uOOVW8xm2jjk+lb005EMW4+zTviBAvyEsmehzUFpbo8XyuVYDmltkXdcOdyh2wjUm0QLGwYB921l9fertZ2IZYhg8tg0j7j2Jqab1z/AJzT3KBFL8A9PyppTLDn/OaZJHjcpx2FAyFI6j0qXAxgAdKCmMnoBQBRYtb3QKfdJ5H41fLbo/YjB/Ks/wAwTXHA+RT19eashs4GccZ/SgRc0N/nli9CT+orbUbR19B9etYWkK3nTSj7p4z75FbSOPfsf1NSMee+PT+gp2Pmx05/rUZdRkZ6j+gpwcbhyBz/AFoC6Dt7Y/pSjjJ/z1FNBUjg9v6GlBPP0/woGO4LDuP/ANdJ/Cfp/Sk/iH+e5ppfC9e39KBEv8R69f600Djvz/gaX+L8fT3qnc6lbWnyyv8AN6d+hoGXi3fk8/4U12CjJIHv+dZH9pT3TbbW3OD0ZuPSnDSri4YPeXBZe6D6mkMnm1SFMiIedJ/dX6VFGdRvHOEFumejdetXbe0trVP3SgHHXPPSrQZd55HX+tA7GWNMjC7pmaVsfxH2qC/u4rBdsKKJD0UCthgGXr2/oayda0r7ZGGjbEidPzFMloxE+33rFpZSqdhTza+RcKfPYtjq3fpxSx3dxZAR3NuTjjPHvUr3VhdqPMYowHB9OBTIYyGMXSlSE3ehOPWoLnTJFUPGwQYz976Uj20Rk3Q3Yz2O7mm/Z7org3akY4y3tVE8owC8i/5bgjPtUpe58vDzhRjsue1Pjs5mx/qWx6t71NFa3TDASLGOze1IFEhtbVLh+Znk59x3q9dMbW3jSHAfIAzzxzTo7KdT/wAfEcfPOCPWnx2ltHJ5k0/mMv8AgaRdjOn0++857hXyxO7afrUmmagZZWhmRVlHt9a1ZdRiH+pRpH/u4xnkVW0vTZZNSe9uIfKBGQPzpXHy3NBX7eUpB/xFXEhjZeUXp0/OnCJRk4/T6VJjB/z70my1GxEbeL+4v5fSn+Wm3GBj6fWlHTOfT+lHoM/5yaChPKjH8C/l9KR4Im+9Gp/D3NO7fh/QUo+8MdPX8TQBEbWBusSEfQe1V30mzk4MePofrV0H+X9BSj7/AK//AKzQFihFpFnG2dmf97n0qf7Da/8APCP/AL5+tWAP5f4UZ5zx/nNILAqInCqAPb8KTaCDx/nBp2cf5+lJ0B9f/wBdAWDbyMY6/wBRSBflx3x/Q0pOP8/Slzj/AD7GmFhNuCf896YF4zjBx/Snj+f/ANag8Dp/nBoFYNmTjHf+pqCeziuExKmf/wBQqccN0/8Ar80dhn0/pQOxWGl2aKQtun1I571KtrCnCxKPoB7VMT83X/OTSFuOo4/wFAWGsoA+Veg/xpSBnpnn09xS57Z4/wD10uefXn/CkFiLy4/L+4Py9qUxKf4Bx7e5p5Hy+2P6GlJ5Bz3/AK0AQ+TGR9xfyHtSJbW6btsSDPcAe9S9v8+lKev9PxNADfLjz/q16+nuKQRIOiAcf0p/+f5UHHP+fWgA2gnGOCf8ai8iM4PlLnH+FS/xc+tJngfT+lAEbW0DceWD6cfWk+yW4bPlL69Pepu/4/1NHf8Az7UAReRGFwEXH09v/rU7yYt3CD8vc/40/gdPT+hoPDfj/WgYzyk4+QH8PpR5SAfdUDH9DTuQKO/+fegChe6TBd8gbHB4I47/AP16ypdDvUcNFcBsetdJ3Hb/ACKaR8v4f0NAmkc29pqqDbJ5cuP9kH1oMV2wCtbxj/gArpSM8f561EyjjH6/hQTynLSWtzGufs4I/wBlaTBVcSW0n4CunbA/z9aYUVzhlB5pk2OW2l2wlvIM+op4s7nGfLA9jXSrCoXgDGKd5a8+lFw5Tn1srsjiNB+NWIrLUggwwStpcAjA5qC6v44FKg7peyjr0pFJFP7KsERkv7gvn+H35qlMXl23Ozy4kP7tMdakjiIlNzfuzsT8kJqoNQmOqILv/UZ+VewpDOliyVDEYO0cfhTwaYjBhuHTFOA/WmAtNxTuhFJQAh5Bo4xml9hSUhBSdveig80ABFJ1ozk/jSdvwoAOlFBooAO9JznpR29KDQAo+/ip++Peq68N+OKm7ipZcR3SkB4FIOfyooKHdRTfr60euKByM0gF70nejPFB7fhQAdyM0A5/Ok6GlXqKAM+P/Vpn+6P5U4dv89qYn+rXj+Efyp3T/CpELS9z2pKUcmgBR1HP+c0D39qQHP0/+vThj3FAB+X+RQe9Jng59D/KlOMnnNAC9WpR+NN/i/H+tA+lAC9cdzVSbljn/PFWhnH+fSq02A7DNXEyqbFcjrSDpUvByKYR3rQ5xhpM07I75ppbAANBNx2SopA+famtIP8ACozOvSnYnmLW7pShwOhqi02OlHnZHvT5Q50XfNAHfmk83BqmZdwA6Uu4Yxmnyk85c83IOe1MaXjAqtk44NC5Iyxp2E5sc0hFJ52cAfjUDsPWmDOc5qrGfMy3u546U5XxnPXNV1JqQAk80iky1Edwwx4NVZY0bS3CckN/WpYs7gBWbM7xiSMHksDjHvU9TqpF/wAP3SLC8DuBg96o6xCjTNtPHB4qvJEbeYSFGUP2Bqwbf7QNyKyFedzPnNJNrU6jUtbAPaRll6jpVWW2DSPEBjaOPatqwuo5bVQHBIGDVYoBqUvHG3r+NJTfULGVHbXIUSI/J4p4sJpQTJM4HoDWzYQxtahiM/MalkiXPyqOlTcLGHPbQw2uBxk8setOXz0wMZPZhxmpL9Q0TBhgg/1rZSCNo1bHUVT0EtTJjacPu2IMetVluG+1yRn5icHj6VrXSomVHcVkTAR38bDnP+FZVNYlx0ZqQ8x8jn/61TmP5j9fT3qCMggnFThxkj3/AK1zI2ECjf6fX604cKPp/ShSCQf0z9aUE7evt19qoQ11JLDsQR19qp6THlJEA+4+P1q8x69cDP8ASqOmSbLq5ToS4/nVEmiseAOPw/OkMYAz7f0FPXoDjHTt7Uh9+vP8hQIQKAScd+49xTlAGP8APrSg8n6+vvSo2R1P+c0AAPy8+n9Kcc5GOuf6io5JY4otztgY/oKyrnXC8xis4y75xk855qkiSK3tma8uip4DHvUv2dpYJAvIUcnp2qhZNcQyT/aY5BJIeQKnm1MwQ+UiheOQep4rpjKysQ0HmwNZxQIuWByxx05qhbmI3snmHjd8tXbK8stjB08tuucdeazSqyyTGPDgnK47UNpkmoz4Ucbs9Pyp5znr1/xqrb3PlQgTK+RxnFXA6yAMvQ+v1poQg6D0qnqEzCB/LySOv6VclykO4dcflxVQsBGxx2796BENqySJ8v4j8amkIihZu5GBVCxjkWSVgR16GrKKSDJcsCccCgDQ0G7hMLQv8su4nB79K13zzs+9/wDrrndMh8+9MoG0J3HeukB+bJPp/M0iWVd83Q9cf0qcHDZbnnpn3px6Hj/OKUDnt16fjQQNWVQPy/kaeJARwR/nFRbf9njj+VNKjb6cf4UBdlk43fj/AFNNwAufb+lQ/wAXt/8AXqQPiMseAB/SgaYlxdmEhU+aVjwPTmuevsxXAluCssm/7v8AStu2O/zLg/ebp+YrMSIXGoMRyobcSe5pF3C7lvJ40e3hmiG3oo46Cq0bannLPPt9PxroGPTb09PypAWJHH5fWiwOZkRzFE/eRzlsentUqTWp5dJs57j3rQ2ZB+n9BSFFDAEAnPf607C9ozPae3IwscmMentTZMPzH5nB6c+1aWcLxxn/AANL5ki9Dx/+qiwe0MovGcfaEcAd8H3qvLZafJz5rbevCn0FbjM8o2v82e351Lb2gCnzEHIP8hSGnzHNjTdN8zBuZAPofWpotN0zZlrt+nQE+ldKbOB2yYl+96e9NFjbhQwiXOB1HsaRdjnxp1gH4vJFXP8Ae96mTTrFYwBqLj/gXsa6BreE8GJOp6qPWo/skBGPKU8Dt7GgdjE+w2qN/wAfok/3m9xVmG3jX7pt3Prv+tan2O3J/wBSn1x9Kik063ZuE2/Tj1oGQ7zHkK8A/wCBfSkS9kztZo9o75+tTDTrcdUzn1/CnpYWwPEK9f6mgCBbtuczAD1A9hSHUNp4nz/wH3NWVs7cDiNRgf0FSrBEuNqKOePzNAGa2qSgZ3Bvfb9Kj/tsggOoP4e5rXONg4HTv9KQxoxAKKcn096BmamuRMCDgH/6wqxHqSMeHTGff1NSNZ27DJiXp6f7IpraZas2dpAJ7cdzQIcLwZ5aMjHXPsKd9pbeQPL9OvuarnSbYjAMg47H2pf7Lg3/AH36jHze9AyUXUmOETp/e9hStdTKf9SmM/3/AHNVv7MTbkTSgY6Z9qk/s0E4Mrnn+tAD1upyDi3XH++PQUouZ+cW+f8AgXuarnTFKZ89xxx+Qo/stsnF0/X+poAtrPPjmDHHr7ClMtxnHlDr/jVA6dNgbbtgcdx7Cn/ZtQQjbe557r160BctGa54Ai/zxQ0lwVx5YyR/Q1U36omOFfj0+lDDVXH+siTtgr9aBXLhkut3+qT8/cUF7oL/AKpMgevsaqeTqjkh541HHQH2qM2N3t/4/GB9jx0NAXL7y3gxiBM5/ve9VJJNVIwsUY/4F7Co/sV8Cf8ATX/P3ph0+/Iz9tkH0PtQFyf7TqcfD2qufXeB3NAvdQYDFj/48PaoWsL/ADg3z9f6mlFheYP+nN09PYUguP8A7Tvg2HsT+B+tPGryg/NYy9eoOfSov7MuW4e6LfUfWkOjhjkzOTn/AAoC5J/b0KAiSGRDj+lPOvWi5JWQfgPWqr6H3Sbn/aGfWkNjfxcJ5MmDxmOmMspr9kR1k6cjH0pDr9pu5SUj/c69arRfbB9/T4zx12e1Tn7QWx9hjHPdfc0AO/4SCz3ZxKP+A+4pV16y2jPmA47r7Uz98OfsMZ6cY+lRtK3G6wBx6D60gLP9vWO4Hc/X+6fWkOv2Q6s4/wCAmoo5JC5MdgBz/EPcU91vXjx9liIx69OKQEy63YOCfOx7EH3pf7ZsM83Cj8D7Vmtps5ck2UZOez+9NGmTbc/ZFB/3x7UxmjJrenqv+vB/D2pyaxYuwxcp15z9aoLazAbZNPVh7Ee9IbIM3/INxz2YD0oA1P7Tsy3/AB8xj8fYUf2lZ4/4+Y/++vrWObJEGW098D0YelNaKzJ5sJlx/te9AGvJrFjH1nQ/Q/SqkviCxUYBdjjsPaqO3TQQWtZOvf8ACnLJpgz/AKKQcelBLJn16A58qOQ/8BqL+3n/AILVj+B9qX7faxttitmz2AX3pp1N8fJan6laZIkmvTxoWazwMevtTI9eu52AS0JyfWke7uZRj7KpGenNEYv5GCpCkQ9c0AT3DXUtuXmnESgZ2jqag05Li4YiNNq/335NWk0xnAeeQsR2rRhKxcIKRSCGxWMZc+ZJ/ePbpWdqdmkWl4kAMu4fNWubgIhdjtAHPtXPX0smpuxXIgi7nvSsDkjYsVdbOJX+9jmrIyapafcedaxE5zirhZR1IH+RTFdDs8UhppcdAc0b+eelAXQ4UhqL7QoPrSeeD2NIV0S0nWo/PXPPWjzVJ4NMLokFFM8wAdaBIu7rxSAcTzSZ4o3KTSZHrQMXtSGg9KM9qAHL98fWpe+ahT7wNSnp+FSy4i980d8Uh7/jSn7340FCdaOg/DNFHrSAOq/lQeRR1BBpO340AL3FHQ0h6D1pfT8KAM6PmNP90f8AoNScjNMj/wBWv0/oKf6+tSIO/b/Jpe4703uP896UdqAAD/P50ueP8+lA6UH/AD+VABjOfT6fSlPf60ev+fSjPP8An1oAXv0/zmgYpOlA/DP1pgLnjr2/pWfdMRcNV8niqlxA7zEr0PvVRMqibWhVye1NMhHHepxazZ5x1phsZTzxWl0c7jLsVy7Zzmo9zE9atmxnx0B+n0ppsZhn5ad0Q4S7FUsfqRSc44qy1lcE8KKQWVyDyoI+tVzIh05dipk9+tOycVaFhLn7v+cU77BN/dp8yJ9nPsU9x9KcuVbJOasmxn5+Sk+w3H9w0+ZB7OXYiDU12yKmFjPu+4aeLGUD7lLmQezl2KRU0+Pirf2OT+7TTazf3DT5kHs2ho5GKcBThbSg42HNOFvKeqGlcrlYyMgPn2qrcwCXzLiEgsOoNXTA452mqxtp4g+xTtfrUtm1O6IDeJc6cEeNvNUcECqkFw4nEciOFI4Hqa1tPD2sO2SDIOecdKW6IuCHhjZJE6H1ojJ7HTYoQSzWEgG0pnpVn+0Ukk3SOzNjHC1DeXM8zDzYGyO1RJNOmPLtj6EkU1BPUXO0a+nX4itiCM4J+UVaXUYXJL/J+Fc3suVYyRwsjdeBVm0vbuRSso47grzUuFh81yxf3cOxkRt7Meg+tbcM4MCEcgiueCW6zFzuIPUFarqZYnIUyNHn5QCeKGmwjJHRXU0XlkuwDY4Wsq4ZTJbHGGycg/Si3eYswFuS2MgtzxUN+JNgCqfOB7UnHSxXNqa6qFyDxUoPbPf+tYS6ndxgGaLJPtVmHW4S2HVlPr+NcvI0aqSZrr1Bpf4fw/pVOPULZxxJg8dTUhmTB+bg/wCFHKwuTk4J28/h71Tttq6tIp6Mc9KsqQ/Q8Zx+tVG/d6vFjqev50Aaw4UY/wA8UH0/z2qISYXk4x/hVS81OKDCg737AfhVWEX92wZY4HqT71l32uQwriH55O3oOtZlxdXl/MUOQn91frVW3s5DOT5ZKjqa0hC5DZfSe3uRvvJixP8ADjpxUYktLNi0DMzs4wNvv608WEch4QKT0yKtzWCQeRuCglx/OtHCwrjL/VpBAVW3CsRyxrCi81mMkjfnWx4ozmMpzgcgfjWbEyMgwR06E0CJGkCoQwAFQw4j5G5Qe4NNkbEwU8gntVkW6N0+hNAF6GSKWEKG3/X6VNFhYwAmMH096x3gFudyZI9c1NGHZAXkI9eadxWNKR98ZXOMj/GqQhjiXNxIuecc81VkBfAhkYkcZzRcW6iEs8pZwOmfpTuKxWZ3e5cQMQu6p2tZmUMZCQOcU6M7VVhH1/xqUSTNuWNCARjOKVwaNDRpMwlR1BOePpWwj8j6+n1rmtNneJmhYcjnI+tbEFwSwyc/5NVYwlLWxfJyp7cf0p3JORgc/wBRUKvuXqOnf6VLvGce/wDUUguN6KMf54NMJyP8+1O3jA/z61E0g256cf4UxMkXlunfn86zL24lu3aCBtqpgsR34qW6uxFA7Z+fHH51n2scrQiRehPJp8pPtEi6l0gsBCGCyr1zx3FJpcqAyI7IrEk5z9ag8lZGO9f85pwtoyeFI9/zpcpXtC9Ld+S2AqyL7H2FKdQR5FGzBJ5GPeqX2dcfLIy8dj7UC0dsHznHp+dFh8yZrJG20nHBH9KcIst06H+orJ23ap8t0/T29Khl/tQAKtwSM/4UCuja/hAGAff8aCsQHzuo/wAiufW0uJFzLO3+c1INPAGGZj9CaAujpIVh3jYwPT+ZqXjB6A46fhXNC0dHHlysp47/AFpTb3PJFw3T1PpSsaKpFHTdGP1/qKTI2de39DXPNDdSNhrhsZ65PrUT2cwH+vl5H972o5R+1idNkd2HU/zFA4A/z61zK2khU/6RKP8AgXuKettcKRm7kx9frRyj9rE6TIz98Z//AFUdxjHXt9TXPG2faM3Mmfr9Kb5d7G2Ybpzzxn6mlYftInRj7v4f0FCnJP1/qa51JdVHPm7gB6D0qQajqMZ+aNW//XRYfOjdGdn4f+yinH73pz/WsMazdKvz2eRjsfanjXzu+e1Yc9j75osPmRqnOz3A/wDZaeR8wxjqP/Qqy0123YfOrLgf0p39t227gMefT3pWDmRoY+U/T+lO43ehz/Ws0a5asvIYcdx7Uv8AbdqX43dew96LBdF/sfp/Sl/jP1/rWWdct8HEUp47DPanLrUJJIhk4PdfcUBzI0cDZ/wH+lOIAb8f61jPrMu393bEjHckdjSrrFyCN1p3/ve9OwuZGuB+7/z6U7GG/wCBf1rE/te4EeBaH8/anf2resci2xz3+tKwcyNYD5Pw/oKePvD6/wBTWJ/aV7sB+znAHYe1Sf2tOp+a0bIP9adg5kax5AP+egpP4vx9frWSNVuCoP2Y9P6CnHWJEYbrZuvQfU0WDmRqZ7/57Uhz+OP8ay/7bJH/AB7sOPQ+gpW1lh/y7E89/wAaA5kahPI/D+YpD0P0/pWWdYdW+a2OP/1U+PWISfniZf8AJpBdGifv/j/Wk7H6f0qkmr25bBVuvp7ilbVbdSQFZhj+lA9C7yD/APX9zSqpOT/P8Ko/2zbbz8jDnr+NOTV7Ujlipx/SgNC8F6/59adjBBP+elVl1C1JOJ0/P3NM/tG1Bx5oJ9j9KCrotnp+H9DSg/N75/rVM6laYwZQDjH86eNQtc/6wdf6ikFyf+H8P6Up798nH6mq32+2KY8zt/Sj7fbE/wCuA59PegLlkDp/n0oHQ/59arreW5XiUHj+gpwuoG/5aL19e3NAXJ+p9s/1FNxxn2x+lR/aIcD94Pz+lIbm3XOZQf8A9RoHcnHJx/nrTRyBjjp/IVEt3CTxKv5+9H2mLH+tTp6+1AXJTnBx/nrTCBnlRjPp70GeHP8ArU/P60nnw55lT/voe1AhnlJ3Rfy9v/rUPBCP+Wa/l9aeJIe0q8D+8PQ017iEMBvXr60CIfKjDZ8tfwH0phgJzgY4z+lTCeHH316etKbmD++P85oAhMBBAA5z2+tOEGOQfzpk+qQQgFfnJ7D8KrHV5ZBiO0YZ/iJ46UC0NAx5BHp/9eqk95b25w7gt/dHWopEvZ1w0yoD2HB61RgsSZZDGyfusbmk70xXJnaa/IUgxwj8zU80aQ2UoRcKoqpJdTQypHJs2v0dRxTtTuUisnG8FmGAM9aZDG2F2kdooxyBxTpNQBPINZtqwEC72AOOhNWR5PG5156c1SSOeUpdC2l0COM/5zTzOTjvVbdFjhh+dAfgKgyxp2Qk5FpZeOak3ntVGeeSBN8qKEHcMKiXUClxEj42yDII7VJrZmmxwKb5gFG8NgZ49c1E+B0OePWgTY4zc+2KkEq+tU5XGOOtQK7FuD3o5RczRp7ueDTw7AYzWej4AOaV7jYwUEkt2FLlKU2aBlbPrThKe4rJhv8AzpHRT8ydcjFSi5dSKLFc9tzVhky4GKsZ681mWVwz3CqR1zz+FaXr9azkrG9OV1cX/GjPTNA7UnYUjQXpijv+VIec+tHf8aQB15oB60o4OPrTen5UAHb6Up68UnrQnXFAFCM/u0+g/pTx+I9fzpkZ/dL7gfzpwP8An8akQ7POe/8A9egcYHpSA5o7ZOMew9qAF7f59KU9/Xmk/H/OKDzmgB3f8aP8/rSZ/wA596B26/5NAC9hQT/n8KQ9BzR6/wCe1AhSevrzR1P+fWkPend/x/rTAB2oHTpR6fhQOg9/8KYB/n9KXPWkPQ0p6nFAC9aBg0nf/PrSigA7daWmgn/9f0pR3FAhcUUdzR+n/wCumAoPNHpz+dIM0ueOKADqPag0evFFMAIP+RSgZ+tA/WgGgBcDim4560oNH5mgBCoPUcUuxM/dH5Upo70ANMcZP3F/EUoRAMBAPwpQaPpRcBPLXGNozjrTBbxhs7RUp6UU7hYry2kcilcBeeoFJBZRRD7gY+pFWfSgUXYWQ0IoHC44oaJNwJAJp3b/AD6UEf5FAWGGKP8AuD/JqL7DbFgxiUn3FWP0/wD10DpSApvpds5z5YB9sCk/s2FV2puJxxk1c7f59KU55wKLAZa2V5FIfKeMrnoxPr9KjlsLxrlZ0ZAR/tGtgf5/OlB6Z/z1o5UO5lCzvJlKSyYTHUHnpUi6LboM/MT3JFaJ6H1x6e1O5yfr/WnYVynDpdvExIU8kZH41NDbQwxsqjhuefpUuR7f5zSdAf8APamBWuLGOYg5K7SeAaJLCN0Cs7nnux9atHv1/wA4o6n8f60XEZMmi733tKTxjDE+9VZPDp2ko4BrfyePp6e1L/nj6CgDnH0KXb0G4HGQPeqL2d5FMF2SsnsprsfqO/8AWgdB6/8A66AOPvIrraEEDFfofSo4pGK4ktmHvgiu06qQCcf/AFhS4+bqTyP50Acjb2hlQmPKn0Ip50S+eNhkHPc/hXVj7v8A9b2NHr75/kKAOWi03VVZYQqbQcbjj1rSXSp/LwZlBI7D2NbH8Xvn+tJ1UfT+hoAy4NHWMEs2Wyefyqc6cAeGx/k1e4x37/0oP3j9f6mquyHTiyj9kdV4bt/SpBbyjuDz/UVZ52c+n9Kceufc/wAxRcXs0U/s8vGAD0/rUEltNggADj+grSH5jP8AjSHp68d/oKOYPZJmFc6XcSArxj2+tV7a21C0Vk8kOmOMn2rps/Mf896QdPwH8jT5mJUYoxo5XIIkhIPtQZ7cHGSp+n1rZPf/AA+lRyW8btuZQTn09zRzB7JGYJ4Nxcvxjpj2p0d1buDmQAD296utaQtHhkGMc/lR/Z9sMfu+h9felzB7JFFZYWJAkB49/SnmW3Vcs4+v5VdSzhU/KueP6Gntbwsu0opA5wfwouP2aMhriI4Qc89fzqYTxdC2OD1+grTWCIMu2JRz/d9zTWtoXX5oUPB5x7Ci4vZIogI8g2yJ16Z9zQURV5dPu/3h6VZbToC+cbeegA9aYNNhxnbnjv8AQ0+Yfs0Rsihsh1zn+97imBVZfvqTjjkehqxJpcDN02/MePxFN/suA44Pb+tHML2SICATgFcnPIP0p2zEgViB+P1p39kQnkHBx7+gpDoy7x+8PX39T70cwvZIY21edwA//VSq6Fh83+cml/srGMSds459BSzaS0jfunVfm7/WjmD2Q9GUoe3H9KaAu4nPX/Gq66TcL0nXp0yfSpP7OugwIkU4PqfX6UXD2bJCAOOR9fpTjGNw3eo6/WojaXvljDRnj1Pp/wDWpj2F87g+YoHqG9xRcPZssNAhQfKvHt7UhhjBGEUjPp7ioW0272jE7dOm72NSW9lPHnfK2c9+e4ouHIxvkRsozCvT09qettErH90uc9ce4oayui3y3BA+n1pRZXP/AD85OfT6UXFyMPIQL0HI/oaeEC8Afxf1FRNa3artEo6ddv1qGSzv1DOsoY+gX6UXQuRlkj5Rxn5f6Glx83I4yf5ispZdVRsNayMMYyEyO9WPtd5j5rOX1+4fandByst7MIe/H9KVVHf1/rVL7VdDraS9O6H3pP7QuQ4/0STr3Q+oo0DlZdUcHI6AcfhTwPnPHc/zqpFeyEESQMPwI7Gnfb03HdGwP+77ii4WZa6qOOw5/ClKbm/Hv9apf2nCTyGGB6e1SLqNt1LY/D3pByssbAAOMDHr7CnBc5xnrj9arf2jbFQdx6D+VA1K23Y38Hv6c0BZlgKeB146flS7QT0Gee31qAajalP9aBj/AAFCX9qckzKOcfqaB2ZOqjdkKM8dvpTiFwQVU8en1qNLm2fBWVD+PsKkUo3CsMn0P1oHZhsU5+RcZ9PemGKMqf3anj0HpUxB7jAz/hUfmxgY3qDjoT7GgBn2aLP3F6+nvSG2iKk+WvT09hUjXdurYMi5B9fek+0QlOJFzj19qQEZsYc58teuOn1pfscBHMa57/pU32iFmx5i9fX3pvnxKv8ArFJxzzQBF9lhx/ql/wA5oWzt+f3YB6/rUysjtneCP59aAVxnevT/AAoAhW0twvCc4/pQbO33cJzn196nOwdx+P40juqt95Qfr70FakIs4MD5D27/AEpfscOcFSef8af58QwDIgP19qeZoQ3+tT8xSDUi+xQdQpHTjP0pjWMRAOOg559qlNxCB/rU/wC+h7U5Z4WUASofx+tMZCbOIMNuSf8A69AtouMrzVjchx8wxn1+lJ8oXO4dPX2pARC3iHRBj2/Gg2sLHJTv/hUxHp/nmkI4GPr/ACoAhNrCFxs5xS/ZoR0Qdf61KynH+H40nX65oERpGgO4AA0/HHAxS4yP8+lI/BHzAf8A66ADc/Qdz1rMl+Wzv8E9R0+hq1c30FuuC4Ldv0rFfWGgMyC1E0chyeadhprqLfMR4ftS33/MGM+nNWbON52WK4RCrLkZHzfhWRc3N3qToFjEUcf3Vz0NXE1d4pI3eyZpI1xuDdeKLMfNEjtUWeC/hCBnQnYTyRzVpLKPbaWzhfMBJc98dqzbGea1me5MBZHYllz2qQXlzPqMl6se0KOEosw90uXawpaykzwrIv3Nh5/GqtjqPkiOeTJQggkdR2FV7yWGaNhHZyCRupJ4pYG+zwwi4hZkwchRT6EO19CS7tpJU82CcyW7MNwJ6VK9nEmpWSICN8eWqN9TgSDyLS3dQWDNkUNqsJ1O3nEcmyJMNxSszS6LsBtp7q4tlBBiyd1MkCz2YltyQ6vsJ9az7K/jhubyeQOFmzs45oh1KOLTzGobzPMLAYoFaLNN1hFxFbTMTcEAgg8ColjKwzPPJhYj/DxUYv7JrhLyTcJ1GNm3rVeXUY5bC5VztllIwuPei7DkiXGx5EU9q7bXOMMaswCAajHHK7GcDOB06ZrMF/FDptvFn94rZK47cVbjuLH+0vtpuFBK4IIPHGKV2CjEZbwZku52YhNwyE61Xivi120abmQdCetLaTR/apXFyqKxzhuhpgkifV5Tb/6v1HSqRFRK1zb0tt14gPof5VuevvWLpe03mB6GtnqRms57l0fgCk7HtR3I9qPWoNQ7fjilPrSf0NAOBQMXOaT680meMdhilPHSgA6H8aQH5h+dBzj8aOh/OgCigyifQU6mRfcT6CnY6f57VIhR/T+lH+f0pP8AP6Uo70AKe9L3/wA+tBpP4h9fX3oAcO3+e9A7f40g5x/nvQDwP89qAF7D+X4UHnP+ewpDyM49aWgAPQ0vU0nf/PrQKYhwJ46UDhaTv+VHUHigBSODS9/T/wDXTSef8+1O/WmADt/nvR6Ug+lFAC9v8+lONNPejoc0wFHXqP8AJo9KM89cf/roHagQA9sUvb/PpSDp/j9KCOvFACnn3oz3o70Djj/PWmMXPoaQdeeaM9PWlGO9AgpaQ96OmePxoAX2/wA9aBR39qAeKAClpM+tB5oAUkYxQOaKOlAB1opKWgApfpSetHWmAvSjPT6UnNJ/n9KAHdOh7f0oz1H+etB70d8f560AHpgf5zQM4pB24pegH/1vSgBcDHt9KX/H+tJ64ozz+NACg5xz6UhHHT/OKByRQen4f0pgKe/Hrn9KTd8wB/zyaG6nnv8A1pCPmz2z/U0AAPAH+elOPGef88U3t3/yKX1/z6UAL3/H+tHbpn/9RpO/4/1oxld2P84NAhTxnIz/APqFKRyc+v8AWkx1x60d/wDPrQAdADn/ADg0d8cd/wCQoB+UZ4/yaXsT9f5CgBf4vx9fem/w9O39DRn5uPX+tAPyfh/Q0wF7E/X+lLn5h9f6mm+v4/0pR97Hv3+poAONh+n9KUnk/XH6im/wHvx/SlY9fr/hQAdx9f8AGg8L+H9KO/TPOOPqaafu9O39KAHnqTz1/qKaMDH0H8jQOD+P9RQPc/5waAF7Hp0/wpf4vTn+tNPQ89v6Cndx9f60AIOn4f0pR97/AD6ikH3ce3/stKT83/1/cUAA6DI7f40pPH+fQUnp9P8AGg9Pf/6woAcD8w7c/wBabn5fbB6/SlB+Yc/xDjPvTc/J17f0oAcPvj6/1pP4fw/o1H8ZPqT/ADFH8OPb+hoAU8Dr39fpQOCPqP60h7+vPP5Uo6/j/U0AH8I+n9BS9GH1/qabn5ePT+gpc/vPx/rQAmPl/D/2Wnj734nr/vUwfc/D/wBlp/O4nrz/AOzUANH3enbH/jv/ANalBz+ff6img4H+fQ0vpg8f/XFAC54Hp/8AWNKTz+P+FJn9D/jQT6dv/rUAGTgfT/Gg4Ldf88UnOf8APvQM8n2/oKBir19P/wBbUoPQ9/8A6wpo6/59TRnB/wA+goEKeh/z60h6Z/T8qXvnH+cmmnhPwP8AKgY7/H/GkA4H+ewp2Pnx/tf1NNXhR9P6CgBcDI479Pzpec+v+RRwGH1/qaTIweeg/oKAFzjj+X40pJ557dvwpDw34/1NIenHJx/QUAOJyf06/WkB5J/X8RRnn/PvTexPf/8AVQAuxMHKr09PY0nlxZ/1aHnOSB6j/GlB/r/M0ds/57UAR/ZoCCDDGfqo9KT7Jak820JH+4PWpicA/j/Wg/Lge4/mKAIRZ2qgAW8Q/wCAD0qRYo0YbY1XB4wPenH7o7DH9DS8bvTn096QDSAyYPcdPwFQvZWrsWaFCfx9TU38P4dPwp3f8f60BYonSLBzuNsuf95vb3oOjWH/ADwx/wADb396uj7ufb+gpcc475/qaAsUDolhnPksOf8Ano3t71G2h2RBJR847OfQ1pdMdv8AIox8xz0//XQFigNGtFOAZBz03+9J/ZFsVHzy8D+/7CtH+L/PtSZ/LH9DQFkUv7Kg3YEk3X+97n2pP7JhxzJL09R7e1X/AEP4/rSHp+Hr7UAZraNAT/rZD+I9/ag6Lb5z5kn049RWn3P1/qaTt/n2oCxQGkWw7E/Ue1POmW27hAOf61b6Z/z60vf/AD7UBYo/2ZED97Ht+FI2nLtwrlfw+tXs8H+v0pf4vx/rQFjLbTZ2I23eB/u9OlNGm3Q4+154/u//AF/atQe/+eBSgY/z9aQWRlHS7hmy1yCM+hoGkPgZmP4E+1aoPOcf54pO1AWKK6Wq/wDLV/T731qP+yvm/wBc+PrWp/FTcUBYwZtCMkhO/I+tTJovljaDgZx1+tbHb/PvS/xfjT5mS6aZjjSsA9vx+lL/AGfIMA9q1jyMUn+f50czJ9jEyX0+U/LjK9xxSDT5Rn5Nta/cUGnzsPYxMU2E2SPKz+VRnTJCuChwTW9RwaOdidBM5w6VIrFvL/SmDSnHWE5I9K6U0hxT9oxfV13OaOnMMgwEj0xTBp3z4NuR68V0/ej0o9p5B9X8zmGsVJGY2J+lRvYAk7oya6vHpRgc96XP5B7DzOVawQ4fysk8ZpH0yMkZTB9vwrqgBnmk2gjoOlHOL2HmcoNNiKn5eRUsVgsa/KABmum2J2UYo8tOflXOfSjnB0PMy9KiKXWT6H+daxOMU1VVR8oAPrj6U48/lUN3ZtCPIrCGl9j0pD1P1pD1qSxc/N+dH8P1GKPSkH+FACk8GjNJ3/GgHIz3oGBPQj60Z+YemP60meKBzQBQj/1S/wC6P5U/+n+FMj/1K/7o/lT+xqRCn/P5UuevvTaXPP5/zoAXPP8An1pRSA9P896B2z7UAKPejt/n0pM8en/6qOx5/wA4oAU9+PWnetNPU/jS9Tx/nmmAdGBz/nNA6D8P60D+EduMfnQOx+lAiG7uUtLdpnyQMAADqewqr5mquokWO3ROvluxLfn0o1MgyWTEfuxMN3p04rRYdaYFeyvBdq4KeXJGSrxnnByKnMke4qZEDdgXAPX0qGV4isqCYI4GWIxleeprFI0s2xEccs8ijHmqh3E896YHRDC43EDJA5NQXt0ttaSTfK5QdAax53kk8P2jbyHMiDcTznJqbVNMs4tNndIRvA3bixJJ9aANhH3IG45Gf0FO/izn8j71jzxi2trS0tCYFuHAYqTkcAmi8sU06B7qzLRyR/M3zk7xnnOaANkZ7dP/AK9GD9PrWS+7U74QGR0t1hV2VTjcSehoRDpl9bpCzm3nJUozZw2OooEa2Mj1pT3zWJb273dzfRvNIkKy9EbBJx61Z0syRXF1ZtI0ixEbGbk4NAGlQDnFU9T80WhkhLboiHwDjODyPyqO+uy9nELdyHuSqoQSCMnk0wND0wDil96yS1ze3ktvFcPBDAFVmT7zMR6063mntr/7HPM0qSIWjkb73HUGgDUJ/Kl4BrFtPt19HMBdNCEmcBgMk89PpVzS7maeGWO4wZIJCjMP4qALN1cxWsLTTHai9TjNUxrmnsR++YfWNqTXR/xK5uPT+dXwoMKccFR16dKACKRJow8bBkPQqcin9KzLUC11ae2jGI5IxKqjoD3oaTVZ2Z4PJgRWIVZFyWHrQBqZozispNSnbTpJvLUSQybZF6jAPOKtX14Lez8+MKxbAjB/iJ6UAWDLH5nlhwXxnaOuPWn5qhHcN/avlPHGG8neXAOfp9KiOoXM7ubO2SSBCVLu2C2OuKYGmrqxba6kqcHB6H3paytDlE32x9hTdOflPUcCreoGVbKYwcyhflAoAs71Vsblz6ZFKelYlna6Vcxxt5gknIGS8hD7vzq4kUlrY3CXTGaJQSmWO4rjoTQBoevYUdzz/nNZ76jBZ2No5jZYpcKBnO0EZ/GmjV4lm2TwSwBs7HkGA1AGlSdj9P6VRi1SKSdYXimhLn5DImA30p91qUFq/lt5kkhGfLiUs2KALv1oyM/j/Wqttew3aMYywdfvI4IZfqKgOs2aQrIWkIY4wEJIwe9MDQ4wOvalJ4P+e1Qw3EU0CzRuDGR1z7VSl1izZJo4rhRKqMR2Gcdj3oA0yPmI9/60DqP5/nVKzugNLguLmUDKAszHqc0+1v7W6bFvcJIR2GQe/rQBZPI/w+lL/wDXrLu9Sk/eC2MaRxfK88nI3Y6Ad6qWeqXbs37xLrHLJ5fltjuQO9AjoB/n8zR0UfT29Kht5kuIlliJZG6cc9TT8/Lx1/8ArUAP9f1/Sgnn8f60Y6/59KQdfx/rQAv8I9cUfxfn/Skz8vtj+lHHP4/0oGOBOefX+ppB932/+saMYYDjr/WkH3R9P6GmIU9MfX+lKD83tn+ppM9emef6Uo6jrnP9TQAmfl49PT2NOY8n6n+lM/h5/wA8GjOSQOv/AOqgB38WPf0+tJ2444/pQOv4/wCNIfu8+nr7UAO7++f6ikH1P+c0Z78f5IoB5/D/ABoAM8Hv/wDqFO53Dnv/AFppPyn6f0FGRn8f60AL0Xt0/pSk8/j/AFFJ2/D+lHccc8/0oAUf5/WkJyv4f0FHB/z7mkz8vXt/SgB/RgPf/wBmpvQde3/stOz83Pr3+tMzx17f0oAf/EPqf5ik7fgP60meePU/0oH+f1oACcqR06j9BTv4vx/qaafu59v6CnZ+bPq39TQAh+7+H9BTj/rM/wC1/WmZ+UfT+gp38R57/wBRQAD7n4f0NLnk/X+opv8AD74/oaXjJ/z3FAAv6/8A1jR0x/n+7QOo5/zzSZ4H+f7tADu4H+e9ITwf89hSE8j/AD3NH8J+n9BQA7+I8dD/AFNIOM/Q/wAhQPvE+/P/AH0aTtjvg/yoAd0I/L9TTT0/D/2UUvf8R/6FTT93P+fu0AP5yO3P9aQ/cB7ben4Uv8Q/3v603A8v14zz9KAHngn1z/U00fd/4D/SlPL/AI/1pvb8PX2oAfnLcdN39TTf4R/u/wBKUf6z2z/WmdV/4D/Q0DJOr5Pr/Wk/g6c7f6Uv8X4n+dNH+r98f0oAd3Pb0/M0mSV/D+gpR1I9/wCtNzhPw/pQA8dcn1P8zSDgD6D+Qozl/wAf6n/Gmg/KPp/SgB/OT7//AF6Dj/P4Uh6/j/UikJOP8+goAU+n+e9Lnn8f6ikxz6c/1pM8c/54FAC5yv8An0NKDlhkd/6imjqPr2/GgdR/n0oAcDxj2/pR/Fj3/rTfX/PrS55/H/CkAZ/l/SlJ+Y59f6mmA8fh/SnA/N757fWgA6c+3+H+FGfw7fzpP4PoP6Uvfj1/rQAZyc4/zxR/D68f0NNH3fw7/QUdPz/xoAcD1/z3ozx74/pSDp/n2oJx2P8AnNAxw6/j/U0g6f59qMjP+fWk6gfT+lAB6/r+tKOuPz/SkJ5/z6mk6duev8qQC5x+X9KU/epp/lx/OlzQAA/5/AUf4f403Py/hTicmgA/z/KjqDSA8f59qM0AB4J+tAPAo4NJ2oAXNHekxQOQfekMWikozxQAvekPakzSZoAcelIaTNGeKACjpQaDQAGgcUh/pRnp2oAXmk9aOtB60gF7n3opByfxoGeCaAAdPfFITxSZPSjrkUAO7fSkz+FIDR/Dn2pAKeP5UH7340nY0E8596AD+IfjR0/Kg9j1ozzyKBif0pVHb/apvQmlz/WgRRi/1a9vl/wp2eKbH9xeO39aXP8An8akBx6/j/WlByR7/wCNNB/z+NLQAo6f59TR/n9KQH/I/GnHj/PtQAnT/PtSk9z+VJ6/57UE9aAHZ5P+fSl7/wCfWm9z9f60A9Oe4pgKDkj8KB938KQAnb68f1pe1AEdzbpcwtFIDtI6jqDxzVMpq0S+XHLbyIBjfIDux+HFaPr+P9KD3HWmIoR6b/o1wkkpea4GHkx/T0qOODUmiFu5t40C7fMQHcRj06VpdaXn/P40AZP9n3P9kw2xCmSOVW+92BzV/UITc2UsKMAXUgE1ODx/n0oNMDOktru5tIt6pBcwMDGQcg4wOabPHqN/GbeaCKCNiN7+YGJGewrT/wA/rRnP+fegRQntp7a5W6s0WT92EeInGR2wfWmxw3V5ewz3UIgigyVTfuJbHXNaYpO3+fSgCpYwyRXN6zqVDyZX34otIpE1S9kZSEkC7W7GrhpehP8AnvQAhAIwcY7isnT7acX+yVG8m1B8piOG3f4Vrf40DqD+tMDNYzafezzeS80E4BPljLKwGOlEAlvNSS7aF4oYkYIHwGJPXI7VpE/l/wDWoPegClpCMsM4ZWB89yAR1GRzRpQZZr7OQDPkZ78Ve6noeuaX60AUNcP/ABKZ+pOB60xNesBGq+c27aBjy29PpWlQTweaAM+xElxdz3rIyKU2RKwwcDvis+KW2mz9vu7kXJJ3QKWAHPGAPaug9aTy03Bioz69+tAGToKqba7h8tkUSn5GOSAajtN093BYOCfsZLMT0P8Ad/Q1tKiqSVUAnqcdaAiBi4UBj1bHJpgUDk+IGx1+zf1pmlXMNraNazypHLCzBg5xnnIIz1rREcfm+ZsUvjG7Azj60yW1glYNLCjsvQsAcUAU9ElWZ76RM7WmyOMcYq7eyyQWzyxJvdecHuKfHGkTMY0VS5y2B1NOoAoeRpt9GJisTEj73Rhx0qrA2221CBJDJbxKfLYnOOORVyXSbGZ98lshb1GR/KrP2aFYDAiBYiCCqjAoAyZhv0/Scgf6xP5Vb1ZVaeyBHH2lev41YazhZIYyDshIKDPTFPnt0uGjLg5icOuDjkUwKmrHElnjtOtJp20alqO/Hm7x167ccVbubZLjy9+fkYOMeoqO70+K5k83dJFLjHmRttbHpQIrSYHiBNnVoW8zH14zTtBRF00EAZZ2z6nk1Pa2ENqXZCzyPwzyNljz61JZ262kAiQkqDn5sdyaBmJuaPQb5IgR++YcdhkZrWvbWA6ZJHtHlCM49BwORS29jHDbzRE71mYs2fcdKrHSHMbQm8mNvjCxnt+Pf6UCIRbSXOjae0JXzIsOEfo/tSrOBe2/26ya3lBwkiHKZPYmrX9mKbG3t/NYSW+NkqjBBz1pkenXDyI17eeesZDKgjCDI6Zx1pgVosLYWzMm8W8x85AMnPPP65rQg1GyvbgLb5lYZ+fy/ufielJdWTNM09vK0MpXBI5VuONw71ELO+mDJdXaBD1EEewsM880ATaWwK3DR8xmY7Pp3q4T0+n9KZDGkMSxRrtRBgD86d/D+H9KQDu9A/r6+5pKP89Pc0wF/h/x+lLnv9e30pp4HTP/AOqjr/n6UAPH3u/X+tN/h59P6Gjv+P8AU0DGB24/oaAFJ/z+VLn1657fU00nr+P9KUcnA5Gf8aAEP3T/AJ7UvP4//XFN/h/z6Gg8k/X/AAoAXPP4/wBTR0HUf5FAOD+P9TSHp/n0oAeOvX/ORSDt16D+tBPPXv8A1oHJ/wA+9AAehx6f0FLn5vx/rTT909Rx/QUvRvx/qKAAfd/D+lL/ABdup7/Sk7fh/Q0A8j/PpQAv+f1NBIKfh/Sgdv8APc03Py/gf5UASD73/Av603PA/wA9jS5w3Xv/AFpBnH5fyNAC55/H/CkHb/PrR34/T8KPT6/1NABn5c+39BTv4j/vf1NN42fh/QUpPz9f4v60AITx7Ef0p3Vjz39fcU3sMe38jSn734/1FAC4+X6gd/Y0nQH/AD6UA9z7f1pP4fwz/KgB3f8AE9P+BUh+7/n0FB+9+P8AjTSePwz+goAf1I+v9TSDlPw/9lox8w/qP9qj+D8P6UAOz85Hv/U03+E+4/pQPvHP97/2akP3T9MfoaAH5+b23f1pp4T8P6GlPDdcc/1FI33fw/oaAH9x/vevvTedn4f0NBIyfr6+4pO34f40AOzz+P8AUU3/AD/6FS/xHv14/KjuT/n+KgBc/N7Z7fUUnVf+A/0NGcHrj/IpOxHt/jQA4c8/j+oo/h+n+Bpuc8/56il7446/40AL1Of89aP4cd8f0NJn/P5UHP8An8aBjsjP45/UU1un4H+Rped3+fakx+o/oaAFPB49f60Hp/n0oPUf1+opM8cen9DQA7uTjv8A1pB0PsP6UdMjB6/1pMjGOen9KAHA/N0/zk0Z98df5CkJ+b8f603PHUdP6f8A1qQEmcH/AD6mk6nP+e1J/EPXP9aTGR05x/SgB3b8P8aOd3fGf6ikz83vn+ppM/LyO2c/l/hQAuflPPbr+Bp2efx/qKYOeBk9v50A/wCP8qAF/h7dP6Uvf8f6mm9AR+H86XODQAdv8+1L3/HH86bn+X9KCQW4Gef60AL6f59KD/n9aQnOP89qUn/P50hin9OP50mcf59qCee2P/1U3JxzQA4n/P50npSde3+c0dvw/pQAueP8+9KSOO3P9aQnrRmgA7CjpSUvcUAGf8/lRSdqKBi55pAcDpSUfrSAWijNGaADPFNpc0UAJ1oHSikoAUGjNJQaAFpD0oo/lSACeDRSHpRnigBRzg9qQn144oz2pD0P0oAXuQfWjoaQ9c0vOR/nvQAdqQdDR0NHBz70gF/xpByBQOM0g6H8aAD+Hn2pW7f57Un8JoJP60AL3pBwwpM9MGj070AUk/1a/QU4dh/nrVaO3XYuJZvujP71v8aeIAMfvphx/fqQJx2/CjPAzUAgbHFxMOPUen0o8p8H/SZ//HPT/doAn6D6f4Urcfr/ACqHypD0uZPyT0/3aQxy8/6U/wCKr/hTAnPf8elKe4qv5U5P/Hye/VB/hQEuf+fkf9+h6/WgCyCP1/rQOw+hquFuf+e6Hp/yz+vvSBbodJo+3/LP/wCyoEWR0H+e1BOAe3Bqvi7A/wBbBx/0zPp/vUv+l8/PARzn5D/jQBY9fxoBOemP/wBdV/8AS+5tz/wFv8aduuv+ncn23etMCfrikHP6VCrXOB8tv/303v7UFroceXCf+2h9P92gCb14/wA4pSMZ/GoC91ggww/TzT/8TQZLnnFvH36S+/8Au0AWMf5/GkqESXOQTbofpL7/AEpBNcDkWw/7+D/CmBY/D6/lRjj8P6VX8+fvaE/SQelH2ibkfY5Pwdf8aBFlu9Gf5/1qt9pl/wCfOYZ9GT/4ql+0SZ5tZ/zT/wCKoAsDtQDwOf8AOKgFwe9tcD/vn/Gg3QAA+z3Ht8gPb60ATZx/9el6Gq5uVwQYLgH/AK50v2pTyYphyesTetAFgfWgGq4u4x/DMP8Atk3+FBvIh18zp/zyb/CmBYz/AJ/Cg96r/brf+8wx6xt6fSj7dbf89ef91v8ACgCzS81W+223/PdR9c0v2y2JP+kx/wDfVAE9H8qh+12x/wCXiL/vsUoubftPEf8AtoPT60ATUlME0J586Mk+jil81P8Anov4MPWmA+kpA6n+IfnQGz70AO560UYo5J70AFApefoetJ096YhaOaTmjNACj8qSjJ6YooGGf5Uv8qTn/P0o/nQIcO1APSkB6CjOB/n0pgBPB5pe/wCP9aQn3pev+fekAen+fWk7HsPX8KXr0FIf6UAOzk9aQdf8PxoHBx2o+poACeP8+lKab0X8P6Up6n/PpTAXofT/ACaP4fw/pSD72P0/E0E5X8P6UAOPf8f6UhPzfj/U0h7/AOFGMN16np+JoAO3+fSl5x/n2pv8P4f0pc9TznPr7igBR168Z/qaP4fw/pSd/p/iaPqe3p7UAOPX/PrQO34f1pD1P+e4oGc/596AD+H14/oKXPJ57/1pp+7+Hr7Cl4B/H+ooAN3HH+eKP4snr/8AqpBx/n2peuef84FAC/T/ADyaCcqfp/SkHX8f6mj+H/gP9KAH98+/9aaP8/rSk8/59aQfX/PNAC54P+fSlHUY55/qaaehHp/9alX7w9d39aAE/wCWY+n9Kd/F+P8AWmAjYPQD+lOP3j659fcUAB/p/Q0v8R/H+lN/+t/WnN39fT8qAAc/5+tJ/D17f0FAOSPr/U0mfkH0/oKAHdyffP6mkPT8OP8AvmlPXn17/U03+H8P/ZTQA48N7k/+zUn8P4f0pf4vbP8A7NSD+n9DQAvTPGOf6ij+E++f5NSdz9c/qKP4fwP/ALNQA8nB7DnP8qaWG0/T/Ggn65z/AIUg79v8mgBwOT/n2oB+brxx/M0gPPXt/QUZ+b/PqaAAHHb1/kKd0P44/nTCTjI9M/oKUH5vx/qaADPHPP1/Cl9vf+ppucofp/QU7uf97+tACZ+X8P8ACnZ+f/gX9TTBwg+mf0FP6MOe/wDU0AJ0C/T+gp2en1/xqPOAP6fQU7gsOvX+p/xoAN38v8KXPOM/55pufl/DP6Uo4Y89/wCtAxe4z/npSDO7/PvSA/y/oKVfvH/Pc0AAPHpzn+VA479v8aAePr/gKP6/4mgBc/Njk8j+lJ/D+H9DQff/AD0oPTj/AD1oAU/eHru5/MU0/c/D+lLn/H+VHbH+e9AC9+Ouf603+DH+zj9KXPI+v+FHp9P6GkAo+9z6/wBTTc8fh/hS5+f8f600Hj2/+tTAeR1x6/40Hr/n2pM4I7f/AK6Q4IP0/pSAU/5/I0p9/wDPIpD1P+fWk6/5+lAC5/z+FLn5v8+tIf0//XSdD/n1pAKeg9cUdf8AP1pM4WgHn2pjFzg/j/hR/h/SkH6//qooAXOT+NAPHtikB7/j/Kk7YpAO9qOpozzSZoAP8KKCaQ0hhnpRRmkNADu/FITikzyKO1AAetLSZoPWgBR1pKSjPNABR1NHWgdaADvR1FFJ7UgFxyaOw470mc/nRn+VAB/CKO3tSHoaBzmgBc9KQnAH0pD0zRnP6UAKf50H71Iemfeg8nmgBe9ANJnH5UHrnpQAdMg0owc+tIOo/Gk6flSAO2O+KXg/nSZ5PPpQh+b8aAKMR/dp7gfyp4/z+VRxgiNfYDj8KcsqOzhWB2Eq2OxxUgO/z+lB7/57UEHnPXml/iz+dACk9T9aM03GeD1x/WkMsasA8iK3oWwetAEgPPP+eaQdvw/nTUdXxsZT06HPenjqPwpgA6D/AD60e9JyFH0pTnnA7d/pQIXPBHT/APVQe/4/0pDnnA9acVO7pjrQAetAOcUBTnp3/rQBQADt+FHb3/8ArUDilxx/n0pgB79+KD1P+e9B5yMZowc56/8A66ADvk/55pRRg8cUAcD/AD2oAToP8+lL0yfx4/CkP+R+FLzQAd+Of/10f/Woxn6f/XpcH+VMQntS5OPT/wDVSdOuf8ig9+Mf/qpgKBQBnH+e9GDn3ox0+v8AWgAHagdPyoz/AJ/Og8Dp+lABjAxilPU9qDkZ4o78UAHI69KMc8n07UdOlFACY4x/npSFFPVR+VOpMdcUAIYojjMan6gUz7NAesEZ+qCpehoAP5UwIfsVsf8AlhF/3wKPsdt2t4x/wEVOaSgCH7FbYP7lPyo+xW5/5ZD8CanOfSlHSmBALOEfwMP+Bt/jR9ljxwZB9JG/xqbBox2oEQm2Q/8ALSb/AL/N/jSfZR2nuP8Av6anpR2oArC2Yni5uB/wOl+zyAcXM36f4VY5owaAK/kSj/l7lH4L/wDE0vkz8f6W/wD3wvr9Knx1ozzQBD5dx/z8n8Y1o8u56C4Q/WL2+tTYOaAp/T+lAEO26yf38Rx/0yP/AMVQBddfMgP1jP8A8VU+KB1pgV83Ywc2/wD3yf8AGgm854tz+LVYBOKCD6UAQb7zdzHAef75/wAKPMuu8ERGf+ep9/8AZqfnPT9PegD8/wD9dAEBmucH/R48Y/56n0/3aUy3GcfZQPpL9Papux/z2oJJP+fUUAQiaYHm1P8A38X3o8+YD/j1lP0ZfT61MAcjj0/maMHaeP09qAITcvz/AKJOPf5f/iqPtJyP9FnH/AR6/Wpznn/Pek78D/PNAFf7WMH9xP0/uD0pTdr08i4H/bI+tT9R9B/SjB9KAIReR55SfHvC3v7UfaocciTp/wA8X9PpU4B9+v8AjSEcZ9v6UARfbLcZy7Dn/nmw7/SkF7bDGZQPqp9/apyMnj1/rQoPH+fWgCub622n/SE6Y6+1ON/af8/UXX++PUVKQSvTt/SlK/PyM8/XuKAIRfWnT7VDnj+Mf4077XbHpcwn/toPb3p4Qf3QePT2NIYo8H92h/AegoAVZ4ScCaPr2cetKHQrwynjs3tTfs8Wf9TGef7g9fpUf2SArzbwnj/nmPSgCxn5vxz+opcH0znH9armxtiT/osOM4/1YHpTfsFtnm2iH/AMetAFk52ngjPfHsKUAhh1+96e9VDYWwX/AFKj6E+lH9n2+eI268YdvX60AWf+WY9Mf0p2fmPpz/MVS+wQADiUcdpX9PrTzYRj+Kf1/wBc/t70AWieTn/PBoPAPp/9YVW+xgdJLjH/AF2b396DanaT9ouBkf8APQ+1AFr+IfXp+Jpmf3Y78f0FQi2fccXNwMH+8PU+1IYJdnFzP0/2T2/3aALJ+9+Pb/eo6j04/oarm3nB/wCPuXB/2UPf/dpDb3I5+2P6f6tT2PtQBazyf89xTR/n9arCG65P2wnHrEvtSiK74xdA/wDbEe/vQBZ9/TH9KXIx+P8AjVXy7wjP2iPp/wA8T6D/AGqXZe5H72Dr/wA8z6n/AGqALB6fgf5Cl5zjPfGfxNVsXn96DoT9xh2+tL/pm/IFuQSP7w7mgCfOPyP8hTujn6/1NVS14f8Alnbn5f7zf3R7UeZe78+TATn/AJ6t6/7tAE/8GeOn9KcOowO/9aq+ZebcfZounaY+h/2acJbsEZtEOD/z246j/ZoAnH+q/Dj8qcfvf8C/rVTzbry/+PTjH/PUelOM9xn5rNs57Sr6j3oAn6Lj/Z/pS5+Y8d8/qP8AGq3nzY+azlyPR0PY+9BuJM82twOe2w9x/tUAWOw+mP0pw+9+Pf6iqv2ls5NrcgY/urnof9qnC8+bi1ugPeP3HvQBYH3Pw/8AZaUfe+p/r/8AXqoL1cHMFyOP+eR9DS/b4wf9Xcdf+eDeo9qBlgdD9P6U70+v9aqfb4dvCz/jA/ofagX0Of8AlpnP/PJ/Ue1AFr+EfT+n/wBagk7vqf6//Xqt9ut9oG8jjoUb0PtSm+ttw/fKOe+R3FAE5+7n2/pSnr+I/nVY31ptGLmMcd2x2NON9a7v+PqHr/fHrQBN2/D+gpc/0/mag+12xXH2mHp/z0HpTvtNvu/4+Iev/PQetAEvTn/PQUZ55z/nNRC4hwP30X/fQ9qcJot/EikZ6hh70AOB5/z7UAf5/Om71wPmB/H6U7B/z+NAxc/N75/qKQH5fw/pRg5Gfx/SjBx0OPT86Qhf8/rScYP0/pQcg9Mf5FBzjp2/pSAP1/yaOnOaOf8AP1oH+f0pgHr/AJ9aM4J5o/Cg/SgYmQPype/pSEZHrS4PFAAKM/yoNJg+lADu+BSdqTvg9qTnFIB2e1J6Ud8UlAC0Uho5pAGeKCaToOlHNAwNKTSUEGgQhP5Uuc03k9qU9OBQMM8ilzSH2FJzjigBc/ypSfmNIQc0hPI+tAAODz60f4UckZ9qOnbtSAXPP40gNLtOefXFN7igAHT8KCOPajr260c8igAByBmjsKTnnA7UmTt6fhQA48j9KO/40YPp3pMErn2oADkEEelB4P5UhyB39KUj24pAH8RPvQMg/hSc8cUdh64o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71305"/>
            <a:ext cx="8664897" cy="56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18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III. 6 </a:t>
            </a:r>
            <a:r>
              <a:rPr lang="en-GB" dirty="0"/>
              <a:t>Responses to the great recession and the Covid-19 crisis</a:t>
            </a:r>
            <a:br>
              <a:rPr lang="en-GB" dirty="0"/>
            </a:br>
            <a:r>
              <a:rPr lang="de-DE" dirty="0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83568" y="1772816"/>
            <a:ext cx="7920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German </a:t>
            </a:r>
            <a:r>
              <a:rPr lang="de-DE" sz="2400" b="1" dirty="0" err="1"/>
              <a:t>job</a:t>
            </a:r>
            <a:r>
              <a:rPr lang="de-DE" sz="2400" b="1" dirty="0"/>
              <a:t> </a:t>
            </a:r>
            <a:r>
              <a:rPr lang="de-DE" sz="2400" b="1" dirty="0" err="1"/>
              <a:t>miracle</a:t>
            </a:r>
            <a:r>
              <a:rPr lang="de-DE" sz="2400" b="1" dirty="0">
                <a:solidFill>
                  <a:schemeClr val="tx2"/>
                </a:solidFill>
              </a:rPr>
              <a:t> in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Great </a:t>
            </a:r>
            <a:r>
              <a:rPr lang="de-DE" sz="2400" b="1" dirty="0" err="1">
                <a:solidFill>
                  <a:schemeClr val="tx2"/>
                </a:solidFill>
              </a:rPr>
              <a:t>Recession</a:t>
            </a:r>
            <a:r>
              <a:rPr lang="de-DE" sz="2400" b="1" dirty="0">
                <a:solidFill>
                  <a:schemeClr val="tx2"/>
                </a:solidFill>
              </a:rPr>
              <a:t>: </a:t>
            </a:r>
            <a:r>
              <a:rPr lang="de-DE" sz="2000" b="1" dirty="0" err="1">
                <a:solidFill>
                  <a:schemeClr val="tx2"/>
                </a:solidFill>
              </a:rPr>
              <a:t>Reduction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GDP </a:t>
            </a:r>
            <a:r>
              <a:rPr lang="de-DE" sz="2000" b="1" dirty="0" err="1">
                <a:solidFill>
                  <a:schemeClr val="tx2"/>
                </a:solidFill>
              </a:rPr>
              <a:t>by</a:t>
            </a:r>
            <a:r>
              <a:rPr lang="de-DE" sz="2000" b="1" dirty="0">
                <a:solidFill>
                  <a:schemeClr val="tx2"/>
                </a:solidFill>
              </a:rPr>
              <a:t> 4,9% but </a:t>
            </a:r>
            <a:r>
              <a:rPr lang="de-DE" sz="2000" b="1" dirty="0" err="1">
                <a:solidFill>
                  <a:schemeClr val="tx2"/>
                </a:solidFill>
              </a:rPr>
              <a:t>no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decrease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employment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and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increase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unemployment</a:t>
            </a:r>
            <a:endParaRPr lang="de-DE" sz="2000" b="1" dirty="0">
              <a:solidFill>
                <a:schemeClr val="tx2"/>
              </a:solidFill>
            </a:endParaRPr>
          </a:p>
          <a:p>
            <a:endParaRPr lang="de-DE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</a:rPr>
              <a:t>Work </a:t>
            </a:r>
            <a:r>
              <a:rPr lang="de-DE" sz="2400" b="1" dirty="0" err="1">
                <a:solidFill>
                  <a:schemeClr val="tx2"/>
                </a:solidFill>
              </a:rPr>
              <a:t>sharing</a:t>
            </a:r>
            <a:r>
              <a:rPr lang="de-DE" sz="2400" b="1" dirty="0">
                <a:solidFill>
                  <a:schemeClr val="tx2"/>
                </a:solidFill>
              </a:rPr>
              <a:t> „</a:t>
            </a:r>
            <a:r>
              <a:rPr lang="de-DE" sz="2400" b="1" dirty="0" err="1">
                <a:solidFill>
                  <a:schemeClr val="tx2"/>
                </a:solidFill>
              </a:rPr>
              <a:t>dismissal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hours</a:t>
            </a:r>
            <a:r>
              <a:rPr lang="de-DE" sz="2400" b="1" dirty="0">
                <a:solidFill>
                  <a:schemeClr val="tx2"/>
                </a:solidFill>
              </a:rPr>
              <a:t> not </a:t>
            </a:r>
            <a:r>
              <a:rPr lang="de-DE" sz="2400" b="1" dirty="0" err="1">
                <a:solidFill>
                  <a:schemeClr val="tx2"/>
                </a:solidFill>
              </a:rPr>
              <a:t>employees</a:t>
            </a:r>
            <a:r>
              <a:rPr lang="de-DE" sz="2400" b="1" dirty="0">
                <a:solidFill>
                  <a:schemeClr val="tx2"/>
                </a:solidFill>
              </a:rPr>
              <a:t>“ </a:t>
            </a:r>
            <a:r>
              <a:rPr lang="de-DE" sz="2000" b="1" dirty="0" err="1">
                <a:solidFill>
                  <a:schemeClr val="tx2"/>
                </a:solidFill>
              </a:rPr>
              <a:t>by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cut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overtime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use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credit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hrs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from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wt</a:t>
            </a:r>
            <a:r>
              <a:rPr lang="de-DE" sz="2000" b="1" dirty="0">
                <a:solidFill>
                  <a:schemeClr val="tx2"/>
                </a:solidFill>
              </a:rPr>
              <a:t>-accounts, </a:t>
            </a:r>
            <a:r>
              <a:rPr lang="de-DE" sz="2000" b="1" dirty="0" err="1">
                <a:solidFill>
                  <a:schemeClr val="tx2"/>
                </a:solidFill>
              </a:rPr>
              <a:t>state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subsidized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short</a:t>
            </a:r>
            <a:r>
              <a:rPr lang="de-DE" sz="2000" b="1" dirty="0">
                <a:solidFill>
                  <a:schemeClr val="tx2"/>
                </a:solidFill>
              </a:rPr>
              <a:t>-time </a:t>
            </a:r>
            <a:r>
              <a:rPr lang="de-DE" sz="2000" b="1" dirty="0" err="1">
                <a:solidFill>
                  <a:schemeClr val="tx2"/>
                </a:solidFill>
              </a:rPr>
              <a:t>work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temporary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reduction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agreed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wtime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</a:rPr>
              <a:t>„Training </a:t>
            </a:r>
            <a:r>
              <a:rPr lang="de-DE" sz="2400" b="1" dirty="0" err="1">
                <a:solidFill>
                  <a:schemeClr val="tx2"/>
                </a:solidFill>
              </a:rPr>
              <a:t>alliances</a:t>
            </a:r>
            <a:r>
              <a:rPr lang="de-DE" sz="2400" b="1" dirty="0">
                <a:solidFill>
                  <a:schemeClr val="tx2"/>
                </a:solidFill>
              </a:rPr>
              <a:t>“ at national, </a:t>
            </a:r>
            <a:r>
              <a:rPr lang="de-DE" sz="2400" b="1" dirty="0" err="1">
                <a:solidFill>
                  <a:schemeClr val="tx2"/>
                </a:solidFill>
              </a:rPr>
              <a:t>sectoral</a:t>
            </a:r>
            <a:r>
              <a:rPr lang="de-DE" sz="2400" b="1" dirty="0">
                <a:solidFill>
                  <a:schemeClr val="tx2"/>
                </a:solidFill>
              </a:rPr>
              <a:t>, </a:t>
            </a:r>
            <a:r>
              <a:rPr lang="de-DE" sz="2400" b="1" dirty="0" err="1">
                <a:solidFill>
                  <a:schemeClr val="tx2"/>
                </a:solidFill>
              </a:rPr>
              <a:t>local</a:t>
            </a:r>
            <a:r>
              <a:rPr lang="de-DE" sz="2400" b="1" dirty="0">
                <a:solidFill>
                  <a:schemeClr val="tx2"/>
                </a:solidFill>
              </a:rPr>
              <a:t> and </a:t>
            </a:r>
            <a:r>
              <a:rPr lang="de-DE" sz="2400" b="1" dirty="0" err="1">
                <a:solidFill>
                  <a:schemeClr val="tx2"/>
                </a:solidFill>
              </a:rPr>
              <a:t>company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level</a:t>
            </a:r>
            <a:r>
              <a:rPr lang="de-DE" sz="2400" b="1" dirty="0">
                <a:solidFill>
                  <a:schemeClr val="tx2"/>
                </a:solidFill>
              </a:rPr>
              <a:t> – </a:t>
            </a:r>
            <a:r>
              <a:rPr lang="de-DE" sz="2400" b="1" dirty="0" err="1">
                <a:solidFill>
                  <a:schemeClr val="tx2"/>
                </a:solidFill>
              </a:rPr>
              <a:t>recruitment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 564 000 </a:t>
            </a:r>
            <a:r>
              <a:rPr lang="de-DE" sz="2400" b="1" dirty="0" err="1">
                <a:solidFill>
                  <a:schemeClr val="tx2"/>
                </a:solidFill>
              </a:rPr>
              <a:t>new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apprentices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to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replace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retirees</a:t>
            </a:r>
            <a:endParaRPr lang="de-DE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Main </a:t>
            </a:r>
            <a:r>
              <a:rPr lang="de-DE" sz="2400" b="1" dirty="0" err="1">
                <a:solidFill>
                  <a:schemeClr val="tx2"/>
                </a:solidFill>
              </a:rPr>
              <a:t>effect</a:t>
            </a:r>
            <a:r>
              <a:rPr lang="de-DE" sz="2400" b="1" dirty="0">
                <a:solidFill>
                  <a:schemeClr val="tx2"/>
                </a:solidFill>
              </a:rPr>
              <a:t>: </a:t>
            </a:r>
            <a:r>
              <a:rPr lang="de-DE" sz="2400" b="1" dirty="0" err="1"/>
              <a:t>maintaining</a:t>
            </a:r>
            <a:r>
              <a:rPr lang="de-DE" sz="2400" b="1" dirty="0"/>
              <a:t> </a:t>
            </a:r>
            <a:r>
              <a:rPr lang="de-DE" sz="2400" b="1" dirty="0" err="1"/>
              <a:t>production</a:t>
            </a:r>
            <a:r>
              <a:rPr lang="de-DE" sz="2400" b="1" dirty="0"/>
              <a:t> </a:t>
            </a:r>
            <a:r>
              <a:rPr lang="de-DE" sz="2400" b="1" dirty="0" err="1"/>
              <a:t>capacity</a:t>
            </a:r>
            <a:r>
              <a:rPr lang="de-DE" sz="2400" b="1" dirty="0"/>
              <a:t> in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core</a:t>
            </a:r>
            <a:r>
              <a:rPr lang="de-DE" sz="2400" b="1" dirty="0"/>
              <a:t> </a:t>
            </a:r>
            <a:r>
              <a:rPr lang="de-DE" sz="2400" b="1" dirty="0" err="1"/>
              <a:t>industries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support a fast </a:t>
            </a:r>
            <a:r>
              <a:rPr lang="de-DE" sz="2400" b="1" dirty="0" err="1"/>
              <a:t>recovery</a:t>
            </a:r>
            <a:r>
              <a:rPr lang="de-DE" sz="2400" b="1" dirty="0"/>
              <a:t> after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crisis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09546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de-DE" sz="2700" dirty="0"/>
              <a:t>III. 7 </a:t>
            </a:r>
            <a:r>
              <a:rPr lang="en-GB" sz="2700" dirty="0"/>
              <a:t>Responses to the great recession and the Covid-19 crisis</a:t>
            </a:r>
            <a:br>
              <a:rPr lang="en-GB" altLang="de-DE" sz="2700" dirty="0"/>
            </a:br>
            <a:br>
              <a:rPr lang="en-GB" altLang="de-DE" sz="2700" dirty="0"/>
            </a:br>
            <a:r>
              <a:rPr lang="en-GB" altLang="de-DE" sz="2000" dirty="0"/>
              <a:t>Percentage of fall in total labour input due to fall in working hours per employee in the EU and the US 2008–2009</a:t>
            </a:r>
            <a:endParaRPr lang="de-DE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Objekt 3"/>
          <p:cNvGraphicFramePr>
            <a:graphicFrameLocks/>
          </p:cNvGraphicFramePr>
          <p:nvPr/>
        </p:nvGraphicFramePr>
        <p:xfrm>
          <a:off x="395536" y="2420888"/>
          <a:ext cx="8208962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gramm" r:id="rId2" imgW="5762625" imgH="3267075" progId="Excel.Chart.8">
                  <p:embed/>
                </p:oleObj>
              </mc:Choice>
              <mc:Fallback>
                <p:oleObj name="Diagramm" r:id="rId2" imgW="5762625" imgH="3267075" progId="Excel.Chart.8">
                  <p:embed/>
                  <p:pic>
                    <p:nvPicPr>
                      <p:cNvPr id="4" name="Objek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851" t="-6522" r="-6316" b="-6084"/>
                      <a:stretch>
                        <a:fillRect/>
                      </a:stretch>
                    </p:blipFill>
                    <p:spPr bwMode="auto">
                      <a:xfrm>
                        <a:off x="395536" y="2420888"/>
                        <a:ext cx="8208962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71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5765E-4F36-4D79-AA34-42151238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III.8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employees</a:t>
            </a:r>
            <a:r>
              <a:rPr lang="de-DE" dirty="0"/>
              <a:t> in </a:t>
            </a:r>
            <a:r>
              <a:rPr lang="de-DE" dirty="0" err="1"/>
              <a:t>short</a:t>
            </a:r>
            <a:r>
              <a:rPr lang="de-DE" dirty="0"/>
              <a:t>-time in </a:t>
            </a:r>
            <a:r>
              <a:rPr lang="de-DE" dirty="0" err="1"/>
              <a:t>million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Covid </a:t>
            </a:r>
            <a:r>
              <a:rPr lang="de-DE" dirty="0" err="1"/>
              <a:t>crisis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0BDCD9-062A-4E8A-B9AD-6E235CD620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04000" y="6453336"/>
            <a:ext cx="5148120" cy="293117"/>
          </a:xfrm>
        </p:spPr>
        <p:txBody>
          <a:bodyPr/>
          <a:lstStyle/>
          <a:p>
            <a:r>
              <a:rPr lang="de-DE" dirty="0" err="1"/>
              <a:t>Source:Sachverständigenrat</a:t>
            </a:r>
            <a:r>
              <a:rPr lang="de-DE" dirty="0"/>
              <a:t> Gutachten 2021/22, p.214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B08874-502C-416B-933D-39F35D71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65" y="2305878"/>
            <a:ext cx="7434470" cy="32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86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89701"/>
              </p:ext>
            </p:extLst>
          </p:nvPr>
        </p:nvGraphicFramePr>
        <p:xfrm>
          <a:off x="611560" y="2708921"/>
          <a:ext cx="6840760" cy="391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CC737F5-F039-9895-A5E7-0301D05E1738}"/>
              </a:ext>
            </a:extLst>
          </p:cNvPr>
          <p:cNvSpPr txBox="1"/>
          <p:nvPr/>
        </p:nvSpPr>
        <p:spPr>
          <a:xfrm>
            <a:off x="611560" y="404664"/>
            <a:ext cx="660362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III.9: </a:t>
            </a:r>
            <a:r>
              <a:rPr lang="de-DE" sz="2400" b="1" dirty="0" err="1"/>
              <a:t>Decreasing</a:t>
            </a:r>
            <a:r>
              <a:rPr lang="de-DE" sz="2400" b="1" dirty="0"/>
              <a:t> </a:t>
            </a:r>
            <a:r>
              <a:rPr lang="de-DE" sz="2400" b="1" dirty="0" err="1"/>
              <a:t>importance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000" b="1" dirty="0"/>
              <a:t>  </a:t>
            </a:r>
            <a:r>
              <a:rPr lang="de-DE" sz="2000" b="1" dirty="0" err="1"/>
              <a:t>performance</a:t>
            </a:r>
            <a:r>
              <a:rPr lang="de-DE" sz="2000" b="1" dirty="0"/>
              <a:t> </a:t>
            </a:r>
            <a:r>
              <a:rPr lang="de-DE" sz="2000" b="1" dirty="0" err="1"/>
              <a:t>related</a:t>
            </a:r>
            <a:r>
              <a:rPr lang="de-DE" sz="2000" b="1" dirty="0"/>
              <a:t> </a:t>
            </a:r>
            <a:r>
              <a:rPr lang="de-DE" sz="2000" b="1" dirty="0" err="1"/>
              <a:t>pay</a:t>
            </a:r>
            <a:endParaRPr lang="de-DE" b="1" dirty="0"/>
          </a:p>
          <a:p>
            <a:endParaRPr lang="de-DE" b="1" dirty="0"/>
          </a:p>
          <a:p>
            <a:r>
              <a:rPr lang="de-DE" sz="2000" b="1" dirty="0" err="1">
                <a:solidFill>
                  <a:schemeClr val="tx2"/>
                </a:solidFill>
              </a:rPr>
              <a:t>Example</a:t>
            </a:r>
            <a:r>
              <a:rPr lang="de-DE" sz="2000" b="1" dirty="0">
                <a:solidFill>
                  <a:schemeClr val="tx2"/>
                </a:solidFill>
              </a:rPr>
              <a:t>: </a:t>
            </a:r>
            <a:r>
              <a:rPr lang="de-DE" sz="2000" b="1" dirty="0" err="1">
                <a:solidFill>
                  <a:schemeClr val="tx2"/>
                </a:solidFill>
              </a:rPr>
              <a:t>engeneering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industry</a:t>
            </a:r>
            <a:r>
              <a:rPr lang="de-DE" sz="2000" b="1" dirty="0">
                <a:solidFill>
                  <a:schemeClr val="tx2"/>
                </a:solidFill>
              </a:rPr>
              <a:t> 2008 – 2020 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Research </a:t>
            </a:r>
            <a:r>
              <a:rPr lang="de-DE" sz="2000" b="1" dirty="0" err="1">
                <a:solidFill>
                  <a:schemeClr val="tx2"/>
                </a:solidFill>
              </a:rPr>
              <a:t>shows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that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bonuses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mostly</a:t>
            </a:r>
            <a:r>
              <a:rPr lang="de-DE" sz="2000" b="1" dirty="0">
                <a:solidFill>
                  <a:schemeClr val="tx2"/>
                </a:solidFill>
              </a:rPr>
              <a:t> do not </a:t>
            </a:r>
            <a:r>
              <a:rPr lang="de-DE" sz="2000" b="1" dirty="0" err="1">
                <a:solidFill>
                  <a:schemeClr val="tx2"/>
                </a:solidFill>
              </a:rPr>
              <a:t>have</a:t>
            </a:r>
            <a:r>
              <a:rPr lang="de-DE" sz="2000" b="1" dirty="0">
                <a:solidFill>
                  <a:schemeClr val="tx2"/>
                </a:solidFill>
              </a:rPr>
              <a:t> permanent </a:t>
            </a:r>
            <a:r>
              <a:rPr lang="de-DE" sz="2000" b="1" dirty="0" err="1">
                <a:solidFill>
                  <a:schemeClr val="tx2"/>
                </a:solidFill>
              </a:rPr>
              <a:t>productivity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effects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8F9D5B-2F53-8A7A-B05C-F3381B7D43B0}"/>
              </a:ext>
            </a:extLst>
          </p:cNvPr>
          <p:cNvSpPr txBox="1"/>
          <p:nvPr/>
        </p:nvSpPr>
        <p:spPr>
          <a:xfrm>
            <a:off x="323528" y="6627168"/>
            <a:ext cx="2805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Source:: Gesamtmetall Zahlenheft 2021</a:t>
            </a:r>
          </a:p>
        </p:txBody>
      </p:sp>
    </p:spTree>
    <p:extLst>
      <p:ext uri="{BB962C8B-B14F-4D97-AF65-F5344CB8AC3E}">
        <p14:creationId xmlns:p14="http://schemas.microsoft.com/office/powerpoint/2010/main" val="327710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978" y="548680"/>
            <a:ext cx="8892481" cy="1287016"/>
          </a:xfrm>
        </p:spPr>
        <p:txBody>
          <a:bodyPr>
            <a:noAutofit/>
          </a:bodyPr>
          <a:lstStyle/>
          <a:p>
            <a:r>
              <a:rPr lang="de-DE" dirty="0"/>
              <a:t>III. 10 Impact </a:t>
            </a:r>
            <a:r>
              <a:rPr lang="de-DE" dirty="0" err="1"/>
              <a:t>of</a:t>
            </a:r>
            <a:r>
              <a:rPr lang="de-DE" dirty="0"/>
              <a:t> Works </a:t>
            </a:r>
            <a:r>
              <a:rPr lang="de-DE" dirty="0" err="1"/>
              <a:t>Councils</a:t>
            </a:r>
            <a:r>
              <a:rPr lang="de-DE" dirty="0"/>
              <a:t> on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conditions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-452536" y="1196752"/>
            <a:ext cx="961256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WC’s elected in almost all large companies, but their share decreases with size of company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Act as “</a:t>
            </a:r>
            <a:r>
              <a:rPr lang="en-GB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GB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GB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inspector’s</a:t>
            </a:r>
            <a:r>
              <a:rPr lang="en-GB" sz="2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 – enforce CA’s and labour laws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Protect employees against unfair treatment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GB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job security </a:t>
            </a:r>
            <a:r>
              <a:rPr lang="en-GB" sz="20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(internal transfer instead of dismissals), </a:t>
            </a:r>
            <a:r>
              <a:rPr lang="en-GB" sz="2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better </a:t>
            </a:r>
            <a:r>
              <a:rPr lang="en-GB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employability</a:t>
            </a:r>
            <a:r>
              <a:rPr lang="en-GB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(more training in companies with </a:t>
            </a:r>
            <a:r>
              <a:rPr lang="en-GB" sz="2000" b="1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WoC</a:t>
            </a:r>
            <a:r>
              <a:rPr lang="en-GB" sz="20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GB" sz="2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more investment in OHS</a:t>
            </a:r>
            <a:endParaRPr lang="en-GB" sz="2000" b="1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Strategic Co-Management</a:t>
            </a:r>
            <a:r>
              <a:rPr lang="en-GB" sz="2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Discuss business strategies, investment plans, industry 4.0,  HR-Policies …… </a:t>
            </a:r>
            <a:endParaRPr lang="en-GB" sz="2800" b="1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GB" sz="2400" b="1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GB" sz="2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Research shows: </a:t>
            </a:r>
            <a:r>
              <a:rPr lang="en-GB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Positive impact of WC’s on the performance of the companies – same result for codetermination in supervisory boards</a:t>
            </a:r>
          </a:p>
          <a:p>
            <a:pPr lvl="3"/>
            <a:r>
              <a:rPr lang="en-GB" sz="2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High acceptance in many employers but  also </a:t>
            </a:r>
            <a:r>
              <a:rPr lang="en-GB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WC busting increasing</a:t>
            </a:r>
            <a:endParaRPr lang="en-GB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sz="24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b="1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  <a:endParaRPr lang="de-DE" sz="24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de-DE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0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11560" y="2348880"/>
            <a:ext cx="69127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ea typeface="Tahoma" panose="020B0604030504040204" pitchFamily="34" charset="0"/>
                <a:cs typeface="Arial" panose="020B0604020202020204" pitchFamily="34" charset="0"/>
              </a:rPr>
              <a:t>I: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The legal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framework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IR and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actors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(trade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unions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employer‘s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organizations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2400" b="1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ea typeface="Tahoma" panose="020B0604030504040204" pitchFamily="34" charset="0"/>
                <a:cs typeface="Arial" panose="020B0604020202020204" pitchFamily="34" charset="0"/>
              </a:rPr>
              <a:t>II: 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Coverage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by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collective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agreements</a:t>
            </a:r>
            <a:endParaRPr lang="de-DE" sz="2400" b="1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de-DE" sz="24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ea typeface="Tahoma" panose="020B0604030504040204" pitchFamily="34" charset="0"/>
                <a:cs typeface="Arial" panose="020B0604020202020204" pitchFamily="34" charset="0"/>
              </a:rPr>
              <a:t>II: 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Regulation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working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conditions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productivity</a:t>
            </a:r>
            <a:endParaRPr lang="de-DE" sz="2400" b="1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2400" b="1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09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A4663-EEE2-4069-AA39-556705FB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III.11 Working </a:t>
            </a:r>
            <a:r>
              <a:rPr lang="de-DE" dirty="0" err="1"/>
              <a:t>conditions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dual German </a:t>
            </a:r>
            <a:r>
              <a:rPr lang="de-DE" dirty="0" err="1"/>
              <a:t>labor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in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CA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5210B7-3F26-4060-A560-CD7290C3B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Source: WSI Tarifarchiv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4A2029B-146B-47DD-9553-DB6C410F3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34169"/>
              </p:ext>
            </p:extLst>
          </p:nvPr>
        </p:nvGraphicFramePr>
        <p:xfrm>
          <a:off x="755576" y="2674519"/>
          <a:ext cx="7632848" cy="3241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1250">
                  <a:extLst>
                    <a:ext uri="{9D8B030D-6E8A-4147-A177-3AD203B41FA5}">
                      <a16:colId xmlns:a16="http://schemas.microsoft.com/office/drawing/2014/main" val="1099671923"/>
                    </a:ext>
                  </a:extLst>
                </a:gridCol>
                <a:gridCol w="1272142">
                  <a:extLst>
                    <a:ext uri="{9D8B030D-6E8A-4147-A177-3AD203B41FA5}">
                      <a16:colId xmlns:a16="http://schemas.microsoft.com/office/drawing/2014/main" val="3097424211"/>
                    </a:ext>
                  </a:extLst>
                </a:gridCol>
                <a:gridCol w="1416929">
                  <a:extLst>
                    <a:ext uri="{9D8B030D-6E8A-4147-A177-3AD203B41FA5}">
                      <a16:colId xmlns:a16="http://schemas.microsoft.com/office/drawing/2014/main" val="2978532686"/>
                    </a:ext>
                  </a:extLst>
                </a:gridCol>
                <a:gridCol w="1692527">
                  <a:extLst>
                    <a:ext uri="{9D8B030D-6E8A-4147-A177-3AD203B41FA5}">
                      <a16:colId xmlns:a16="http://schemas.microsoft.com/office/drawing/2014/main" val="32645756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 err="1">
                          <a:effectLst/>
                        </a:rPr>
                        <a:t>Covered</a:t>
                      </a:r>
                      <a:r>
                        <a:rPr lang="de-DE" sz="1800" dirty="0">
                          <a:effectLst/>
                        </a:rPr>
                        <a:t>        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Not-</a:t>
                      </a:r>
                      <a:r>
                        <a:rPr lang="de-DE" sz="1800" dirty="0" err="1">
                          <a:effectLst/>
                        </a:rPr>
                        <a:t>covered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>
                          <a:effectLst/>
                        </a:rPr>
                        <a:t>Difference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683457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>
                          <a:effectLst/>
                        </a:rPr>
                        <a:t>Average hourly wage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422537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>
                          <a:effectLst/>
                        </a:rPr>
                        <a:t>Total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22.04 €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16,66 €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b="1" dirty="0">
                          <a:effectLst/>
                        </a:rPr>
                        <a:t>24,4%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666029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>
                          <a:effectLst/>
                        </a:rPr>
                        <a:t>Manufacturing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26,52 €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17,58 €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b="1" dirty="0">
                          <a:effectLst/>
                        </a:rPr>
                        <a:t>33,7%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495477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>
                          <a:effectLst/>
                        </a:rPr>
                        <a:t>Retail trade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18,75 €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15,87 €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b="1" dirty="0">
                          <a:effectLst/>
                        </a:rPr>
                        <a:t>15,4 %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890917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>
                          <a:effectLst/>
                        </a:rPr>
                        <a:t>Health, care, social work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20,98 €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16,11 €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b="1" dirty="0">
                          <a:effectLst/>
                        </a:rPr>
                        <a:t>23,2 % 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14006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>
                          <a:effectLst/>
                        </a:rPr>
                        <a:t>Holiday Bonus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73 %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35 %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b="1" dirty="0">
                          <a:effectLst/>
                        </a:rPr>
                        <a:t>38 %</a:t>
                      </a:r>
                      <a:r>
                        <a:rPr lang="de-DE" sz="1800" b="1" dirty="0" err="1">
                          <a:effectLst/>
                        </a:rPr>
                        <a:t>points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1437623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 err="1">
                          <a:effectLst/>
                        </a:rPr>
                        <a:t>Actual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weekly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working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hrs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38,6 </a:t>
                      </a:r>
                      <a:r>
                        <a:rPr lang="de-DE" sz="1800" b="1" dirty="0" err="1">
                          <a:effectLst/>
                        </a:rPr>
                        <a:t>hrs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39,5 </a:t>
                      </a:r>
                      <a:r>
                        <a:rPr lang="de-DE" sz="1800" b="1" dirty="0" err="1">
                          <a:effectLst/>
                        </a:rPr>
                        <a:t>hrs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b="1" dirty="0">
                          <a:effectLst/>
                        </a:rPr>
                        <a:t>O,9 </a:t>
                      </a:r>
                      <a:r>
                        <a:rPr lang="de-DE" sz="1800" b="1" dirty="0" err="1">
                          <a:effectLst/>
                        </a:rPr>
                        <a:t>hrs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48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469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7031" y="476672"/>
            <a:ext cx="8229600" cy="1143000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47031" y="1772815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2"/>
                </a:solidFill>
              </a:rPr>
              <a:t>Decreasing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coverage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by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collective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agreements</a:t>
            </a:r>
            <a:r>
              <a:rPr lang="de-DE" sz="2400" b="1" dirty="0">
                <a:solidFill>
                  <a:schemeClr val="tx2"/>
                </a:solidFill>
              </a:rPr>
              <a:t> – </a:t>
            </a:r>
            <a:r>
              <a:rPr lang="de-DE" sz="2400" b="1" dirty="0" err="1">
                <a:solidFill>
                  <a:schemeClr val="tx2"/>
                </a:solidFill>
              </a:rPr>
              <a:t>dualization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labor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market</a:t>
            </a:r>
            <a:endParaRPr lang="de-DE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</a:rPr>
              <a:t>Industries </a:t>
            </a:r>
            <a:r>
              <a:rPr lang="de-DE" sz="2400" b="1" dirty="0" err="1">
                <a:solidFill>
                  <a:schemeClr val="tx2"/>
                </a:solidFill>
              </a:rPr>
              <a:t>with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weak</a:t>
            </a:r>
            <a:r>
              <a:rPr lang="de-DE" sz="2400" b="1" dirty="0">
                <a:solidFill>
                  <a:schemeClr val="tx2"/>
                </a:solidFill>
              </a:rPr>
              <a:t> social </a:t>
            </a:r>
            <a:r>
              <a:rPr lang="de-DE" sz="2400" b="1" dirty="0" err="1">
                <a:solidFill>
                  <a:schemeClr val="tx2"/>
                </a:solidFill>
              </a:rPr>
              <a:t>partners</a:t>
            </a:r>
            <a:r>
              <a:rPr lang="de-DE" sz="2400" b="1" dirty="0">
                <a:solidFill>
                  <a:schemeClr val="tx2"/>
                </a:solidFill>
              </a:rPr>
              <a:t> – </a:t>
            </a:r>
            <a:r>
              <a:rPr lang="de-DE" sz="2400" b="1" dirty="0" err="1">
                <a:solidFill>
                  <a:schemeClr val="tx2"/>
                </a:solidFill>
              </a:rPr>
              <a:t>often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outdated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CA‘s</a:t>
            </a:r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</a:rPr>
              <a:t>In </a:t>
            </a:r>
            <a:r>
              <a:rPr lang="de-DE" sz="2400" b="1" dirty="0" err="1">
                <a:solidFill>
                  <a:schemeClr val="tx2"/>
                </a:solidFill>
              </a:rPr>
              <a:t>industries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with</a:t>
            </a:r>
            <a:r>
              <a:rPr lang="de-DE" sz="2400" b="1" dirty="0">
                <a:solidFill>
                  <a:schemeClr val="tx2"/>
                </a:solidFill>
              </a:rPr>
              <a:t> strong social </a:t>
            </a:r>
            <a:r>
              <a:rPr lang="de-DE" sz="2400" b="1" dirty="0" err="1">
                <a:solidFill>
                  <a:schemeClr val="tx2"/>
                </a:solidFill>
              </a:rPr>
              <a:t>partners</a:t>
            </a:r>
            <a:r>
              <a:rPr lang="de-DE" sz="2400" b="1" dirty="0">
                <a:solidFill>
                  <a:schemeClr val="tx2"/>
                </a:solidFill>
              </a:rPr>
              <a:t>: innovative </a:t>
            </a:r>
            <a:r>
              <a:rPr lang="de-DE" sz="2400" b="1" dirty="0" err="1">
                <a:solidFill>
                  <a:schemeClr val="tx2"/>
                </a:solidFill>
              </a:rPr>
              <a:t>new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agreements</a:t>
            </a:r>
            <a:r>
              <a:rPr lang="de-DE" sz="2400" b="1" dirty="0">
                <a:solidFill>
                  <a:schemeClr val="tx2"/>
                </a:solidFill>
              </a:rPr>
              <a:t> – </a:t>
            </a:r>
            <a:r>
              <a:rPr lang="de-DE" sz="2400" b="1" dirty="0" err="1">
                <a:solidFill>
                  <a:schemeClr val="tx2"/>
                </a:solidFill>
              </a:rPr>
              <a:t>good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interplay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betwenn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industry</a:t>
            </a:r>
            <a:r>
              <a:rPr lang="de-DE" sz="2400" b="1" dirty="0">
                <a:solidFill>
                  <a:schemeClr val="tx2"/>
                </a:solidFill>
              </a:rPr>
              <a:t> and </a:t>
            </a:r>
            <a:r>
              <a:rPr lang="de-DE" sz="2400" b="1" dirty="0" err="1">
                <a:solidFill>
                  <a:schemeClr val="tx2"/>
                </a:solidFill>
              </a:rPr>
              <a:t>company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level</a:t>
            </a:r>
            <a:endParaRPr lang="de-DE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</a:rPr>
              <a:t>Focus not on </a:t>
            </a:r>
            <a:r>
              <a:rPr lang="de-DE" sz="2400" b="1" dirty="0" err="1">
                <a:solidFill>
                  <a:schemeClr val="tx2"/>
                </a:solidFill>
              </a:rPr>
              <a:t>performance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related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payment</a:t>
            </a:r>
            <a:r>
              <a:rPr lang="de-DE" sz="2400" b="1" dirty="0">
                <a:solidFill>
                  <a:schemeClr val="tx2"/>
                </a:solidFill>
              </a:rPr>
              <a:t> but on </a:t>
            </a:r>
            <a:r>
              <a:rPr lang="de-DE" sz="2400" b="1" dirty="0" err="1">
                <a:solidFill>
                  <a:schemeClr val="tx2"/>
                </a:solidFill>
              </a:rPr>
              <a:t>trustful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cooperation</a:t>
            </a:r>
            <a:r>
              <a:rPr lang="de-DE" sz="2400" b="1" dirty="0">
                <a:solidFill>
                  <a:schemeClr val="tx2"/>
                </a:solidFill>
              </a:rPr>
              <a:t> in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modernization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companies</a:t>
            </a:r>
            <a:r>
              <a:rPr lang="de-DE" sz="2400" b="1" dirty="0">
                <a:solidFill>
                  <a:schemeClr val="tx2"/>
                </a:solidFill>
              </a:rPr>
              <a:t> – </a:t>
            </a:r>
            <a:r>
              <a:rPr lang="de-DE" sz="2400" b="1" dirty="0" err="1">
                <a:solidFill>
                  <a:schemeClr val="tx2"/>
                </a:solidFill>
              </a:rPr>
              <a:t>with</a:t>
            </a:r>
            <a:r>
              <a:rPr lang="de-DE" sz="2400" b="1" dirty="0">
                <a:solidFill>
                  <a:schemeClr val="tx2"/>
                </a:solidFill>
              </a:rPr>
              <a:t> a </a:t>
            </a:r>
            <a:r>
              <a:rPr lang="de-DE" sz="2400" b="1" dirty="0" err="1">
                <a:solidFill>
                  <a:schemeClr val="tx2"/>
                </a:solidFill>
              </a:rPr>
              <a:t>focus</a:t>
            </a:r>
            <a:r>
              <a:rPr lang="de-DE" sz="2400" b="1" dirty="0">
                <a:solidFill>
                  <a:schemeClr val="tx2"/>
                </a:solidFill>
              </a:rPr>
              <a:t> on </a:t>
            </a:r>
            <a:r>
              <a:rPr lang="de-DE" sz="2400" b="1" dirty="0" err="1">
                <a:solidFill>
                  <a:schemeClr val="tx2"/>
                </a:solidFill>
              </a:rPr>
              <a:t>training</a:t>
            </a:r>
            <a:r>
              <a:rPr lang="de-DE" sz="2400" b="1" dirty="0">
                <a:solidFill>
                  <a:schemeClr val="tx2"/>
                </a:solidFill>
              </a:rPr>
              <a:t>, </a:t>
            </a:r>
            <a:r>
              <a:rPr lang="de-DE" sz="2400" b="1" dirty="0" err="1">
                <a:solidFill>
                  <a:schemeClr val="tx2"/>
                </a:solidFill>
              </a:rPr>
              <a:t>retraining</a:t>
            </a:r>
            <a:r>
              <a:rPr lang="de-DE" sz="2400" b="1" dirty="0">
                <a:solidFill>
                  <a:schemeClr val="tx2"/>
                </a:solidFill>
              </a:rPr>
              <a:t>, </a:t>
            </a:r>
            <a:r>
              <a:rPr lang="de-DE" sz="2400" b="1" dirty="0" err="1">
                <a:solidFill>
                  <a:schemeClr val="tx2"/>
                </a:solidFill>
              </a:rPr>
              <a:t>working</a:t>
            </a:r>
            <a:r>
              <a:rPr lang="de-DE" sz="2400" b="1" dirty="0">
                <a:solidFill>
                  <a:schemeClr val="tx2"/>
                </a:solidFill>
              </a:rPr>
              <a:t> time </a:t>
            </a:r>
            <a:r>
              <a:rPr lang="de-DE" sz="2400" b="1" dirty="0" err="1">
                <a:solidFill>
                  <a:schemeClr val="tx2"/>
                </a:solidFill>
              </a:rPr>
              <a:t>flexibility</a:t>
            </a:r>
            <a:r>
              <a:rPr lang="de-DE" sz="2400" b="1" dirty="0">
                <a:solidFill>
                  <a:schemeClr val="tx2"/>
                </a:solidFill>
              </a:rPr>
              <a:t> and </a:t>
            </a:r>
            <a:r>
              <a:rPr lang="de-DE" sz="2400" b="1" dirty="0" err="1">
                <a:solidFill>
                  <a:schemeClr val="tx2"/>
                </a:solidFill>
              </a:rPr>
              <a:t>work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organization</a:t>
            </a:r>
            <a:endParaRPr lang="de-DE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9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475640" y="260640"/>
            <a:ext cx="6552360" cy="1070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I.1 The legal Framework: </a:t>
            </a:r>
            <a:r>
              <a:rPr lang="en-GB" sz="20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Principal characteristics of </a:t>
            </a:r>
            <a:r>
              <a:rPr lang="en-GB" sz="2000" b="1" spc="-1" dirty="0">
                <a:solidFill>
                  <a:srgbClr val="000000"/>
                </a:solidFill>
                <a:latin typeface="Tahoma"/>
                <a:ea typeface="Tahoma"/>
              </a:rPr>
              <a:t>c</a:t>
            </a:r>
            <a:r>
              <a:rPr lang="en-GB" sz="20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ollective bargaining (CB) in Germany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272880" y="52513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8B8B8B"/>
                </a:solidFill>
                <a:latin typeface="Arial"/>
              </a:rPr>
              <a:t>Quelle/ Source:</a:t>
            </a:r>
            <a:endParaRPr lang="de-DE" sz="1000" b="0" strike="noStrike" spc="-1">
              <a:latin typeface="Times New Roman"/>
            </a:endParaRPr>
          </a:p>
        </p:txBody>
      </p:sp>
      <p:graphicFrame>
        <p:nvGraphicFramePr>
          <p:cNvPr id="99" name="Table 3"/>
          <p:cNvGraphicFramePr/>
          <p:nvPr>
            <p:extLst>
              <p:ext uri="{D42A27DB-BD31-4B8C-83A1-F6EECF244321}">
                <p14:modId xmlns:p14="http://schemas.microsoft.com/office/powerpoint/2010/main" val="3691731362"/>
              </p:ext>
            </p:extLst>
          </p:nvPr>
        </p:nvGraphicFramePr>
        <p:xfrm>
          <a:off x="272880" y="1338840"/>
          <a:ext cx="8463343" cy="4277160"/>
        </p:xfrm>
        <a:graphic>
          <a:graphicData uri="http://schemas.openxmlformats.org/drawingml/2006/table">
            <a:tbl>
              <a:tblPr/>
              <a:tblGrid>
                <a:gridCol w="184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Key features</a:t>
                      </a:r>
                      <a:endParaRPr lang="de-DE" sz="1600" b="0" strike="noStrike" spc="-1" dirty="0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2000</a:t>
                      </a:r>
                      <a:endParaRPr lang="de-DE" sz="1600" b="0" strike="noStrike" spc="-1" dirty="0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  <a:endParaRPr lang="de-DE" sz="1600" b="0" strike="noStrike" spc="-1" dirty="0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Actors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Trade unions, individual employers and employers’ associations</a:t>
                      </a:r>
                      <a:endParaRPr lang="de-DE" sz="1400" b="0" strike="noStrike" spc="-1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Bargaining levels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Dominance of sector level, increasing importance of company level</a:t>
                      </a:r>
                      <a:endParaRPr lang="de-DE" sz="1400" b="0" strike="noStrike" spc="-1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Favourability principle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Company CA’s cannot undercut sectoral CA’s, increasingly opening clauses in sectoral CA’s</a:t>
                      </a:r>
                      <a:endParaRPr lang="de-DE" sz="1400" b="0" strike="noStrike" spc="-1" dirty="0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After-effect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Unlimited after-effect until it is replaced by a new CA (not for newly employed)</a:t>
                      </a:r>
                      <a:endParaRPr lang="de-DE" sz="1400" b="0" strike="noStrike" spc="-1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Extension mechanism </a:t>
                      </a:r>
                      <a:endParaRPr lang="de-DE" sz="1600" b="0" strike="noStrike" spc="-1" dirty="0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Extension with the agreement of the national ‘Bargaining Commission’ if CA covers 50%+ of employees in the respective bargaining area</a:t>
                      </a:r>
                      <a:endParaRPr lang="de-DE" sz="1400" b="0" strike="noStrike" spc="-1" dirty="0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Since 2015 extension possible if in public interest; extension of minimum working conditions agreed by the social partners in an industry by the Ministry of Labour </a:t>
                      </a:r>
                      <a:endParaRPr lang="de-DE" sz="1400" b="0" strike="noStrike" spc="-1" dirty="0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7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9252521" cy="1287016"/>
          </a:xfrm>
        </p:spPr>
        <p:txBody>
          <a:bodyPr>
            <a:noAutofit/>
          </a:bodyPr>
          <a:lstStyle/>
          <a:p>
            <a:r>
              <a:rPr lang="de-DE" dirty="0"/>
              <a:t>I.2 The Actors: Trade </a:t>
            </a:r>
            <a:r>
              <a:rPr lang="de-DE" dirty="0" err="1"/>
              <a:t>Unions</a:t>
            </a:r>
            <a:r>
              <a:rPr lang="de-DE" dirty="0"/>
              <a:t> (TU)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43508" y="1337529"/>
            <a:ext cx="88569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No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legal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criteria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representativeness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TU must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be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„powerful“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Only</a:t>
            </a:r>
            <a:r>
              <a:rPr lang="de-DE" sz="2400" b="1" u="sng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u="sng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sectoral</a:t>
            </a:r>
            <a:r>
              <a:rPr lang="de-DE" sz="2400" b="1" u="sng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u="sng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unions</a:t>
            </a:r>
            <a:r>
              <a:rPr lang="de-DE" sz="2400" b="1" u="sng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de-DE" sz="2400" b="1" u="sng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no</a:t>
            </a:r>
            <a:r>
              <a:rPr lang="de-DE" sz="2400" b="1" u="sng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u="sng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company</a:t>
            </a:r>
            <a:r>
              <a:rPr lang="de-DE" sz="2400" b="1" u="sng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u="sng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unions</a:t>
            </a:r>
            <a:r>
              <a:rPr lang="de-DE" sz="2400" b="1" u="sng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in Germany, </a:t>
            </a:r>
            <a:r>
              <a:rPr lang="de-DE" sz="2400" b="1" u="sng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company</a:t>
            </a:r>
            <a:r>
              <a:rPr lang="de-DE" sz="2400" b="1" u="sng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u="sng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bargaining</a:t>
            </a:r>
            <a:r>
              <a:rPr lang="de-DE" sz="2400" b="1" u="sng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also </a:t>
            </a:r>
            <a:r>
              <a:rPr lang="de-DE" sz="2400" b="1" u="sng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by</a:t>
            </a:r>
            <a:r>
              <a:rPr lang="de-DE" sz="2400" b="1" u="sng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u="sng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sectoral</a:t>
            </a:r>
            <a:r>
              <a:rPr lang="de-DE" sz="2400" b="1" u="sng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u="sng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unions</a:t>
            </a:r>
            <a:endParaRPr lang="de-DE" sz="2400" b="1" u="sng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DGB (German Trade Union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Federation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6 Mil.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members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IG Metall (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metal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industry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)			2.274.000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Ver.di (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services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)				2.039.000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IGBCE (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chemical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engery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workers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)		   651.000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IG BAU (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construction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cleaning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agriculture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)	    273 000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GEW (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teachers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)				    281.000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NGG (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food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restaurants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hotels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)		    204.000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EVG (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railways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 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transport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)			    197.000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GDP (</a:t>
            </a:r>
            <a:r>
              <a:rPr lang="de-DE" sz="16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police</a:t>
            </a:r>
            <a:r>
              <a:rPr lang="de-DE" sz="16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)				    177.000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Deutscher Beamtenbund (DBB)</a:t>
            </a:r>
            <a:r>
              <a:rPr lang="de-DE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de-DE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mainly</a:t>
            </a:r>
            <a:r>
              <a:rPr lang="de-DE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civil</a:t>
            </a:r>
            <a:r>
              <a:rPr lang="de-DE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servants</a:t>
            </a:r>
            <a:r>
              <a:rPr lang="de-DE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 1.294.000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Christian Trade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Unions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			                  280 000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Non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affiliated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Unions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			 	  270 000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de-DE" sz="2400" b="1" u="sng" dirty="0">
                <a:ea typeface="Tahoma" panose="020B0604030504040204" pitchFamily="34" charset="0"/>
                <a:cs typeface="Arial" panose="020B0604020202020204" pitchFamily="34" charset="0"/>
              </a:rPr>
              <a:t>Trade </a:t>
            </a:r>
            <a:r>
              <a:rPr lang="de-DE" sz="24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union</a:t>
            </a:r>
            <a:r>
              <a:rPr lang="de-DE" sz="2400" b="1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density</a:t>
            </a:r>
            <a:r>
              <a:rPr lang="de-DE" sz="2400" b="1" u="sng" dirty="0">
                <a:ea typeface="Tahoma" panose="020B0604030504040204" pitchFamily="34" charset="0"/>
                <a:cs typeface="Arial" panose="020B0604020202020204" pitchFamily="34" charset="0"/>
              </a:rPr>
              <a:t>:  </a:t>
            </a:r>
            <a:r>
              <a:rPr lang="de-DE" sz="24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dropped</a:t>
            </a:r>
            <a:r>
              <a:rPr lang="de-DE" sz="2400" b="1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from</a:t>
            </a:r>
            <a:r>
              <a:rPr lang="de-DE" sz="2400" b="1" u="sng" dirty="0">
                <a:ea typeface="Tahoma" panose="020B0604030504040204" pitchFamily="34" charset="0"/>
                <a:cs typeface="Arial" panose="020B0604020202020204" pitchFamily="34" charset="0"/>
              </a:rPr>
              <a:t> 25.9% 1998 </a:t>
            </a:r>
            <a:r>
              <a:rPr lang="de-DE" sz="24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to</a:t>
            </a:r>
            <a:r>
              <a:rPr lang="de-DE" sz="2400" b="1" u="sng" dirty="0">
                <a:ea typeface="Tahoma" panose="020B0604030504040204" pitchFamily="34" charset="0"/>
                <a:cs typeface="Arial" panose="020B0604020202020204" pitchFamily="34" charset="0"/>
              </a:rPr>
              <a:t>  16,5% 2018</a:t>
            </a:r>
          </a:p>
        </p:txBody>
      </p:sp>
    </p:spTree>
    <p:extLst>
      <p:ext uri="{BB962C8B-B14F-4D97-AF65-F5344CB8AC3E}">
        <p14:creationId xmlns:p14="http://schemas.microsoft.com/office/powerpoint/2010/main" val="358692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892481" cy="1287016"/>
          </a:xfrm>
        </p:spPr>
        <p:txBody>
          <a:bodyPr>
            <a:noAutofit/>
          </a:bodyPr>
          <a:lstStyle/>
          <a:p>
            <a:r>
              <a:rPr lang="de-DE" dirty="0"/>
              <a:t>I.3 The Actors: </a:t>
            </a:r>
            <a:r>
              <a:rPr lang="de-DE" dirty="0" err="1"/>
              <a:t>Employer</a:t>
            </a:r>
            <a:r>
              <a:rPr lang="de-DE" dirty="0"/>
              <a:t> </a:t>
            </a:r>
            <a:r>
              <a:rPr lang="de-DE" dirty="0" err="1"/>
              <a:t>Associations</a:t>
            </a:r>
            <a:r>
              <a:rPr lang="de-DE" dirty="0"/>
              <a:t> (</a:t>
            </a:r>
            <a:r>
              <a:rPr lang="de-DE" dirty="0" err="1"/>
              <a:t>EA‘s</a:t>
            </a:r>
            <a:r>
              <a:rPr lang="de-DE" dirty="0"/>
              <a:t>)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23528" y="1052736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b="1" u="sng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Most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EA‘s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private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sector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member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„</a:t>
            </a:r>
            <a:r>
              <a:rPr lang="en-GB" sz="2400" b="1" dirty="0">
                <a:solidFill>
                  <a:schemeClr val="tx2"/>
                </a:solidFill>
              </a:rPr>
              <a:t>Confederation of German Employers’ Associations’ </a:t>
            </a:r>
            <a:r>
              <a:rPr lang="en-GB" sz="2000" b="1" dirty="0">
                <a:solidFill>
                  <a:schemeClr val="tx2"/>
                </a:solidFill>
              </a:rPr>
              <a:t>(</a:t>
            </a:r>
            <a:r>
              <a:rPr lang="en-GB" sz="2000" b="1" i="1" dirty="0" err="1">
                <a:solidFill>
                  <a:schemeClr val="tx2"/>
                </a:solidFill>
              </a:rPr>
              <a:t>Bundesvereinigung</a:t>
            </a:r>
            <a:r>
              <a:rPr lang="en-GB" sz="2000" b="1" i="1" dirty="0">
                <a:solidFill>
                  <a:schemeClr val="tx2"/>
                </a:solidFill>
              </a:rPr>
              <a:t> der </a:t>
            </a:r>
            <a:r>
              <a:rPr lang="en-GB" sz="2000" b="1" i="1" dirty="0" err="1">
                <a:solidFill>
                  <a:schemeClr val="tx2"/>
                </a:solidFill>
              </a:rPr>
              <a:t>Deutschen</a:t>
            </a:r>
            <a:r>
              <a:rPr lang="en-GB" sz="2000" b="1" i="1" dirty="0">
                <a:solidFill>
                  <a:schemeClr val="tx2"/>
                </a:solidFill>
              </a:rPr>
              <a:t> </a:t>
            </a:r>
            <a:r>
              <a:rPr lang="en-GB" sz="2000" b="1" i="1" dirty="0" err="1">
                <a:solidFill>
                  <a:schemeClr val="tx2"/>
                </a:solidFill>
              </a:rPr>
              <a:t>Arbeitgeberverbände</a:t>
            </a:r>
            <a:r>
              <a:rPr lang="en-GB" sz="2000" b="1" i="1" dirty="0">
                <a:solidFill>
                  <a:schemeClr val="tx2"/>
                </a:solidFill>
              </a:rPr>
              <a:t>’, BDA</a:t>
            </a:r>
            <a:r>
              <a:rPr lang="en-GB" sz="2000" b="1" dirty="0">
                <a:solidFill>
                  <a:schemeClr val="tx2"/>
                </a:solidFill>
              </a:rPr>
              <a:t>).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Industry EA’s have the mandate to negotiate - BDA no mandate to negotiate – but coordinates CB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2"/>
                </a:solidFill>
              </a:rPr>
              <a:t>Also </a:t>
            </a:r>
            <a:r>
              <a:rPr lang="de-DE" sz="2400" b="1" dirty="0" err="1">
                <a:solidFill>
                  <a:schemeClr val="tx2"/>
                </a:solidFill>
              </a:rPr>
              <a:t>loss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organizational power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EA‘s</a:t>
            </a:r>
            <a:endParaRPr lang="de-DE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chemeClr val="tx2"/>
                </a:solidFill>
              </a:rPr>
              <a:t>Employer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density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dropped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from</a:t>
            </a:r>
            <a:r>
              <a:rPr lang="de-DE" sz="2000" b="1" dirty="0">
                <a:solidFill>
                  <a:schemeClr val="tx2"/>
                </a:solidFill>
              </a:rPr>
              <a:t> 73% in 1988 </a:t>
            </a:r>
            <a:r>
              <a:rPr lang="de-DE" sz="2000" b="1" dirty="0" err="1">
                <a:solidFill>
                  <a:schemeClr val="tx2"/>
                </a:solidFill>
              </a:rPr>
              <a:t>to</a:t>
            </a:r>
            <a:r>
              <a:rPr lang="de-DE" sz="2000" b="1" dirty="0">
                <a:solidFill>
                  <a:schemeClr val="tx2"/>
                </a:solidFill>
              </a:rPr>
              <a:t> 43% in 2014, in </a:t>
            </a:r>
            <a:r>
              <a:rPr lang="de-DE" sz="2000" b="1" dirty="0" err="1">
                <a:solidFill>
                  <a:schemeClr val="tx2"/>
                </a:solidFill>
              </a:rPr>
              <a:t>the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public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sector</a:t>
            </a:r>
            <a:r>
              <a:rPr lang="de-DE" sz="2000" b="1" dirty="0">
                <a:solidFill>
                  <a:schemeClr val="tx2"/>
                </a:solidFill>
              </a:rPr>
              <a:t> 100% </a:t>
            </a:r>
            <a:r>
              <a:rPr lang="de-DE" sz="2000" b="1" dirty="0" err="1">
                <a:solidFill>
                  <a:schemeClr val="tx2"/>
                </a:solidFill>
              </a:rPr>
              <a:t>density</a:t>
            </a:r>
            <a:r>
              <a:rPr lang="de-DE" sz="2000" b="1" dirty="0">
                <a:solidFill>
                  <a:schemeClr val="tx2"/>
                </a:solidFill>
              </a:rPr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chemeClr val="tx2"/>
                </a:solidFill>
              </a:rPr>
              <a:t>EA‘s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try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to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retain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members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by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offering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membership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without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the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obligation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to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comply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with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CA‘s</a:t>
            </a:r>
            <a:r>
              <a:rPr lang="de-DE" sz="2000" b="1" dirty="0">
                <a:solidFill>
                  <a:schemeClr val="tx2"/>
                </a:solidFill>
              </a:rPr>
              <a:t> (so-</a:t>
            </a:r>
            <a:r>
              <a:rPr lang="de-DE" sz="2000" b="1" dirty="0" err="1">
                <a:solidFill>
                  <a:schemeClr val="tx2"/>
                </a:solidFill>
              </a:rPr>
              <a:t>called</a:t>
            </a:r>
            <a:r>
              <a:rPr lang="de-DE" sz="2000" b="1" dirty="0">
                <a:solidFill>
                  <a:schemeClr val="tx2"/>
                </a:solidFill>
              </a:rPr>
              <a:t> ‘O</a:t>
            </a:r>
            <a:r>
              <a:rPr lang="de-DE" sz="2000" b="1" i="1" dirty="0">
                <a:solidFill>
                  <a:schemeClr val="tx2"/>
                </a:solidFill>
              </a:rPr>
              <a:t>hne Tarifbindung’, OT </a:t>
            </a:r>
            <a:r>
              <a:rPr lang="de-DE" sz="2000" b="1" dirty="0" err="1">
                <a:solidFill>
                  <a:schemeClr val="tx2"/>
                </a:solidFill>
              </a:rPr>
              <a:t>status</a:t>
            </a:r>
            <a:r>
              <a:rPr lang="de-DE" sz="2000" b="1" dirty="0">
                <a:solidFill>
                  <a:schemeClr val="tx2"/>
                </a:solidFill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3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8892481" cy="1287016"/>
          </a:xfrm>
        </p:spPr>
        <p:txBody>
          <a:bodyPr>
            <a:noAutofit/>
          </a:bodyPr>
          <a:lstStyle/>
          <a:p>
            <a:r>
              <a:rPr lang="de-DE" dirty="0"/>
              <a:t>I.4 The Actors: The </a:t>
            </a:r>
            <a:r>
              <a:rPr lang="de-DE" dirty="0" err="1"/>
              <a:t>state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1520" y="1052736"/>
            <a:ext cx="818992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Traditionally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no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intervention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in CB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Intervention at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demand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social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partners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extension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CA‘s</a:t>
            </a:r>
            <a:endParaRPr lang="de-DE" sz="2000" b="1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Since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1996: Industry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speficic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minimum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wages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extended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to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protect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CA‘s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against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wage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dumping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through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foreign</a:t>
            </a:r>
            <a:r>
              <a:rPr lang="de-DE" sz="2000" b="1" dirty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posted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workers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Since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2015  National </a:t>
            </a:r>
            <a:r>
              <a:rPr lang="de-DE" sz="20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Statutory</a:t>
            </a:r>
            <a:r>
              <a:rPr lang="de-DE" sz="20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Minimum Wage</a:t>
            </a:r>
          </a:p>
          <a:p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Strengthening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institutional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power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employees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through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legally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regulated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codetermination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at plant and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company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level</a:t>
            </a:r>
            <a:r>
              <a:rPr lang="de-DE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Strong information and </a:t>
            </a:r>
            <a:r>
              <a:rPr lang="en-GB" sz="2000" b="1" dirty="0" err="1">
                <a:solidFill>
                  <a:schemeClr val="tx2"/>
                </a:solidFill>
                <a:cs typeface="Arial" panose="020B0604020202020204" pitchFamily="34" charset="0"/>
              </a:rPr>
              <a:t>cotermination</a:t>
            </a: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 rights of works councils, but no right to strike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174,000 German works councillors elected on a voter turnout of 80% -  mostly in big and medium sized companies: </a:t>
            </a:r>
            <a:r>
              <a:rPr lang="en-GB" sz="2000" b="1" u="sng" dirty="0">
                <a:cs typeface="Arial" panose="020B0604020202020204" pitchFamily="34" charset="0"/>
              </a:rPr>
              <a:t>high trust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Around 8,400 WC’s released from all work</a:t>
            </a:r>
            <a:endParaRPr lang="en-GB" sz="2000" b="1" dirty="0"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80% of works councillors union members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Regular training of works councillors in trade union training </a:t>
            </a:r>
            <a:r>
              <a:rPr lang="en-GB" sz="2000" b="1" dirty="0" err="1">
                <a:solidFill>
                  <a:schemeClr val="tx2"/>
                </a:solidFill>
                <a:cs typeface="Arial" panose="020B0604020202020204" pitchFamily="34" charset="0"/>
              </a:rPr>
              <a:t>centers</a:t>
            </a: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 paid by employers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Work councils crucial for the implementation, specification and the enforcement of CA’s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cs typeface="Arial" panose="020B0604020202020204" pitchFamily="34" charset="0"/>
              </a:rPr>
              <a:t>Strong interplay between industry and company level</a:t>
            </a:r>
          </a:p>
          <a:p>
            <a:endParaRPr lang="de-DE" sz="2000" b="1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0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5B069-EC28-4FD1-B35B-47E7B10C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-210125"/>
            <a:ext cx="8229600" cy="1143000"/>
          </a:xfrm>
        </p:spPr>
        <p:txBody>
          <a:bodyPr/>
          <a:lstStyle/>
          <a:p>
            <a:r>
              <a:rPr lang="de-DE" dirty="0"/>
              <a:t>II.1 Coverage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CA‘s</a:t>
            </a:r>
            <a:r>
              <a:rPr lang="de-DE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80E1CC-0921-422E-B23D-A7C9114280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37164" y="6492875"/>
            <a:ext cx="2895600" cy="365125"/>
          </a:xfrm>
        </p:spPr>
        <p:txBody>
          <a:bodyPr/>
          <a:lstStyle/>
          <a:p>
            <a:r>
              <a:rPr lang="de-DE" dirty="0"/>
              <a:t>WSI-Tarifarchiv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37C178-7625-41F4-BF8C-66EE268165C2}"/>
              </a:ext>
            </a:extLst>
          </p:cNvPr>
          <p:cNvSpPr txBox="1"/>
          <p:nvPr/>
        </p:nvSpPr>
        <p:spPr>
          <a:xfrm>
            <a:off x="475047" y="739818"/>
            <a:ext cx="779755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Substantial </a:t>
            </a:r>
            <a:r>
              <a:rPr lang="de-DE" sz="2400" b="1" dirty="0" err="1">
                <a:solidFill>
                  <a:schemeClr val="tx2"/>
                </a:solidFill>
              </a:rPr>
              <a:t>decline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coverage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by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CA‘s</a:t>
            </a:r>
            <a:r>
              <a:rPr lang="de-DE" sz="2400" b="1" dirty="0">
                <a:solidFill>
                  <a:schemeClr val="tx2"/>
                </a:solidFill>
              </a:rPr>
              <a:t>: </a:t>
            </a:r>
            <a:r>
              <a:rPr lang="de-DE" sz="2400" b="1" dirty="0" err="1">
                <a:solidFill>
                  <a:schemeClr val="tx2"/>
                </a:solidFill>
              </a:rPr>
              <a:t>From</a:t>
            </a:r>
            <a:r>
              <a:rPr lang="de-DE" sz="2400" b="1" dirty="0">
                <a:solidFill>
                  <a:schemeClr val="tx2"/>
                </a:solidFill>
              </a:rPr>
              <a:t> 85% in 1990 </a:t>
            </a:r>
            <a:r>
              <a:rPr lang="de-DE" sz="2400" b="1" dirty="0" err="1">
                <a:solidFill>
                  <a:schemeClr val="tx2"/>
                </a:solidFill>
              </a:rPr>
              <a:t>to</a:t>
            </a:r>
            <a:r>
              <a:rPr lang="de-DE" sz="2400" b="1" dirty="0">
                <a:solidFill>
                  <a:schemeClr val="tx2"/>
                </a:solidFill>
              </a:rPr>
              <a:t> 51% in 2020 –</a:t>
            </a:r>
            <a:r>
              <a:rPr lang="de-DE" sz="2400" b="1" dirty="0"/>
              <a:t> </a:t>
            </a:r>
            <a:r>
              <a:rPr lang="de-DE" sz="2400" b="1" dirty="0" err="1"/>
              <a:t>Dualization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German </a:t>
            </a:r>
            <a:r>
              <a:rPr lang="de-DE" sz="2400" b="1" dirty="0" err="1"/>
              <a:t>labor</a:t>
            </a:r>
            <a:r>
              <a:rPr lang="de-DE" sz="2400" b="1" dirty="0"/>
              <a:t> </a:t>
            </a:r>
            <a:r>
              <a:rPr lang="de-DE" sz="2400" b="1" dirty="0" err="1"/>
              <a:t>market</a:t>
            </a:r>
            <a:endParaRPr lang="de-DE" sz="2400" b="1" dirty="0"/>
          </a:p>
          <a:p>
            <a:r>
              <a:rPr lang="de-DE" sz="2400" b="1" dirty="0" err="1">
                <a:solidFill>
                  <a:schemeClr val="tx2"/>
                </a:solidFill>
              </a:rPr>
              <a:t>Reasons</a:t>
            </a:r>
            <a:r>
              <a:rPr lang="de-DE" sz="2400" b="1" dirty="0">
                <a:solidFill>
                  <a:schemeClr val="tx2"/>
                </a:solidFill>
              </a:rPr>
              <a:t>: </a:t>
            </a:r>
            <a:r>
              <a:rPr lang="de-DE" sz="2000" b="1" dirty="0" err="1">
                <a:solidFill>
                  <a:schemeClr val="tx2"/>
                </a:solidFill>
              </a:rPr>
              <a:t>Privatization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new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business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models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outsourcing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precarious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forms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work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tertiarisation</a:t>
            </a:r>
            <a:r>
              <a:rPr lang="de-DE" sz="2000" b="1" dirty="0">
                <a:solidFill>
                  <a:schemeClr val="tx2"/>
                </a:solidFill>
              </a:rPr>
              <a:t>,  </a:t>
            </a:r>
            <a:r>
              <a:rPr lang="de-DE" sz="2000" b="1" dirty="0" err="1">
                <a:solidFill>
                  <a:schemeClr val="tx2"/>
                </a:solidFill>
              </a:rPr>
              <a:t>globalization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policy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changes</a:t>
            </a:r>
            <a:r>
              <a:rPr lang="de-DE" sz="2000" b="1" dirty="0">
                <a:solidFill>
                  <a:schemeClr val="tx2"/>
                </a:solidFill>
              </a:rPr>
              <a:t> (</a:t>
            </a:r>
            <a:r>
              <a:rPr lang="de-DE" sz="2000" b="1" dirty="0" err="1">
                <a:solidFill>
                  <a:schemeClr val="tx2"/>
                </a:solidFill>
              </a:rPr>
              <a:t>dere-gulation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opposition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employer‘s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organization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to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extension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CA‘s</a:t>
            </a:r>
            <a:r>
              <a:rPr lang="de-DE" sz="2000" b="1" dirty="0">
                <a:solidFill>
                  <a:schemeClr val="tx2"/>
                </a:solidFill>
              </a:rPr>
              <a:t>)</a:t>
            </a:r>
            <a:endParaRPr lang="de-DE" sz="2400" b="1" dirty="0">
              <a:solidFill>
                <a:schemeClr val="tx2"/>
              </a:solidFill>
            </a:endParaRPr>
          </a:p>
          <a:p>
            <a:endParaRPr lang="de-DE" sz="2000" b="1" dirty="0"/>
          </a:p>
          <a:p>
            <a:r>
              <a:rPr lang="de-DE" sz="2000" b="1" dirty="0"/>
              <a:t>Coverage </a:t>
            </a:r>
            <a:r>
              <a:rPr lang="de-DE" sz="2000" b="1" dirty="0" err="1"/>
              <a:t>by</a:t>
            </a:r>
            <a:r>
              <a:rPr lang="de-DE" sz="2000" b="1" dirty="0"/>
              <a:t> </a:t>
            </a:r>
            <a:r>
              <a:rPr lang="de-DE" sz="2000" b="1" dirty="0" err="1"/>
              <a:t>collective</a:t>
            </a:r>
            <a:r>
              <a:rPr lang="de-DE" sz="2000" b="1" dirty="0"/>
              <a:t> </a:t>
            </a:r>
            <a:r>
              <a:rPr lang="de-DE" sz="2000" b="1" dirty="0" err="1"/>
              <a:t>agreements</a:t>
            </a:r>
            <a:r>
              <a:rPr lang="de-DE" sz="2000" b="1" dirty="0"/>
              <a:t> in East- and West-Germany 1998 - 2020</a:t>
            </a:r>
          </a:p>
          <a:p>
            <a:r>
              <a:rPr lang="de-DE" sz="1800" b="1" dirty="0">
                <a:solidFill>
                  <a:schemeClr val="tx2"/>
                </a:solidFill>
              </a:rPr>
              <a:t>             		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259D2D-ACB4-4858-984D-A5921D5E4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22" y="3439013"/>
            <a:ext cx="7201035" cy="308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82434"/>
            <a:ext cx="8229600" cy="1143000"/>
          </a:xfrm>
        </p:spPr>
        <p:txBody>
          <a:bodyPr/>
          <a:lstStyle/>
          <a:p>
            <a:r>
              <a:rPr lang="de-DE" dirty="0"/>
              <a:t>II.2 Coverage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CA‘s</a:t>
            </a:r>
            <a:r>
              <a:rPr lang="de-DE" dirty="0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Source: WSI-Tarifarchiv (Bispinck)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504799820"/>
              </p:ext>
            </p:extLst>
          </p:nvPr>
        </p:nvGraphicFramePr>
        <p:xfrm>
          <a:off x="-26248" y="2453329"/>
          <a:ext cx="8604448" cy="340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395536" y="125300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High </a:t>
            </a:r>
            <a:r>
              <a:rPr lang="de-DE" sz="2400" b="1" dirty="0" err="1">
                <a:solidFill>
                  <a:schemeClr val="tx2"/>
                </a:solidFill>
              </a:rPr>
              <a:t>sectoral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differences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		  </a:t>
            </a:r>
            <a:r>
              <a:rPr lang="de-DE" sz="2000" b="1" dirty="0" err="1"/>
              <a:t>Coverage</a:t>
            </a:r>
            <a:r>
              <a:rPr lang="de-DE" sz="2000" b="1" dirty="0"/>
              <a:t> </a:t>
            </a:r>
            <a:r>
              <a:rPr lang="de-DE" sz="2000" b="1" dirty="0" err="1"/>
              <a:t>by</a:t>
            </a:r>
            <a:r>
              <a:rPr lang="de-DE" sz="2000" b="1" dirty="0"/>
              <a:t> </a:t>
            </a:r>
            <a:r>
              <a:rPr lang="de-DE" sz="2000" b="1" dirty="0" err="1"/>
              <a:t>sectors</a:t>
            </a:r>
            <a:r>
              <a:rPr lang="de-DE" sz="2000" b="1" dirty="0"/>
              <a:t> 2018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92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302" y="917848"/>
            <a:ext cx="8804698" cy="1070992"/>
          </a:xfrm>
        </p:spPr>
        <p:txBody>
          <a:bodyPr>
            <a:normAutofit fontScale="90000"/>
          </a:bodyPr>
          <a:lstStyle/>
          <a:p>
            <a:r>
              <a:rPr lang="de-DE" dirty="0"/>
              <a:t>III. 1 Content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CA‘s</a:t>
            </a:r>
            <a:r>
              <a:rPr lang="de-DE" dirty="0"/>
              <a:t>: </a:t>
            </a:r>
            <a:r>
              <a:rPr lang="de-DE" dirty="0" err="1"/>
              <a:t>Wages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sz="2200" dirty="0"/>
              <a:t>Range of collectively agreed wages and the MW (€ /month) 2018</a:t>
            </a:r>
            <a:br>
              <a:rPr lang="de-DE" sz="2200" i="1" dirty="0"/>
            </a:br>
            <a:r>
              <a:rPr lang="de-DE" dirty="0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84976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0041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</Words>
  <Application>Microsoft Office PowerPoint</Application>
  <PresentationFormat>Bildschirmpräsentation (4:3)</PresentationFormat>
  <Paragraphs>182</Paragraphs>
  <Slides>21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Larissa-Design</vt:lpstr>
      <vt:lpstr>Diagramm</vt:lpstr>
      <vt:lpstr>  Experiencias Internacionales sobre Negociación Colectiva, Condiciones de Trabajo y Productividad. El caso de Alemania</vt:lpstr>
      <vt:lpstr>Structure of presentation</vt:lpstr>
      <vt:lpstr>PowerPoint-Präsentation</vt:lpstr>
      <vt:lpstr>I.2 The Actors: Trade Unions (TU) </vt:lpstr>
      <vt:lpstr>I.3 The Actors: Employer Associations (EA‘s) </vt:lpstr>
      <vt:lpstr>I.4 The Actors: The state </vt:lpstr>
      <vt:lpstr>II.1 Coverage by CA‘s </vt:lpstr>
      <vt:lpstr>II.2 Coverage by CA‘s </vt:lpstr>
      <vt:lpstr>III. 1 Content of CA‘s: Wages   Range of collectively agreed wages and the MW (€ /month) 2018  </vt:lpstr>
      <vt:lpstr>III. 2 Content of CA‘s: Weekly working hours  Average collectively agreed working hours, 1984-2020 </vt:lpstr>
      <vt:lpstr>III. 3 Working time flexibility</vt:lpstr>
      <vt:lpstr>III. 4 Modernization of classification systems</vt:lpstr>
      <vt:lpstr>III. 5 Modernization of vocational training</vt:lpstr>
      <vt:lpstr>PowerPoint-Präsentation</vt:lpstr>
      <vt:lpstr>III. 6 Responses to the great recession and the Covid-19 crisis  </vt:lpstr>
      <vt:lpstr>III. 7 Responses to the great recession and the Covid-19 crisis  Percentage of fall in total labour input due to fall in working hours per employee in the EU and the US 2008–2009</vt:lpstr>
      <vt:lpstr>III.8 Number of employees in short-time in million in the Covid crisis</vt:lpstr>
      <vt:lpstr>PowerPoint-Präsentation</vt:lpstr>
      <vt:lpstr>III. 10 Impact of Works Councils on working conditions </vt:lpstr>
      <vt:lpstr>III.11 Working conditions in the dual German labor market much better in companies with an CA</vt:lpstr>
      <vt:lpstr>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sfyamatr</dc:creator>
  <cp:lastModifiedBy>Gerhard Bosch</cp:lastModifiedBy>
  <cp:revision>335</cp:revision>
  <dcterms:created xsi:type="dcterms:W3CDTF">2014-05-21T08:30:34Z</dcterms:created>
  <dcterms:modified xsi:type="dcterms:W3CDTF">2022-06-14T21:24:35Z</dcterms:modified>
</cp:coreProperties>
</file>